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1.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7.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7"/>
  </p:notesMasterIdLst>
  <p:sldIdLst>
    <p:sldId id="276" r:id="rId4"/>
    <p:sldId id="256" r:id="rId5"/>
    <p:sldId id="442" r:id="rId6"/>
    <p:sldId id="443" r:id="rId7"/>
    <p:sldId id="259" r:id="rId8"/>
    <p:sldId id="444" r:id="rId9"/>
    <p:sldId id="445" r:id="rId10"/>
    <p:sldId id="278" r:id="rId11"/>
    <p:sldId id="446" r:id="rId12"/>
    <p:sldId id="447" r:id="rId13"/>
    <p:sldId id="303" r:id="rId14"/>
    <p:sldId id="448" r:id="rId15"/>
    <p:sldId id="400" r:id="rId16"/>
    <p:sldId id="306" r:id="rId17"/>
    <p:sldId id="449" r:id="rId18"/>
    <p:sldId id="402" r:id="rId19"/>
    <p:sldId id="266" r:id="rId20"/>
    <p:sldId id="450" r:id="rId21"/>
    <p:sldId id="451" r:id="rId22"/>
    <p:sldId id="267" r:id="rId23"/>
    <p:sldId id="494" r:id="rId24"/>
    <p:sldId id="452" r:id="rId25"/>
    <p:sldId id="330" r:id="rId26"/>
    <p:sldId id="356" r:id="rId27"/>
    <p:sldId id="333" r:id="rId28"/>
    <p:sldId id="269" r:id="rId29"/>
    <p:sldId id="334" r:id="rId30"/>
    <p:sldId id="335" r:id="rId31"/>
    <p:sldId id="406" r:id="rId32"/>
    <p:sldId id="270" r:id="rId33"/>
    <p:sldId id="408" r:id="rId34"/>
    <p:sldId id="271" r:id="rId35"/>
    <p:sldId id="336" r:id="rId36"/>
    <p:sldId id="337" r:id="rId37"/>
    <p:sldId id="272" r:id="rId38"/>
    <p:sldId id="338" r:id="rId39"/>
    <p:sldId id="339" r:id="rId40"/>
    <p:sldId id="274" r:id="rId41"/>
    <p:sldId id="340" r:id="rId42"/>
    <p:sldId id="341" r:id="rId43"/>
    <p:sldId id="273" r:id="rId44"/>
    <p:sldId id="342" r:id="rId45"/>
    <p:sldId id="343" r:id="rId46"/>
    <p:sldId id="258" r:id="rId47"/>
    <p:sldId id="344" r:id="rId48"/>
    <p:sldId id="345" r:id="rId49"/>
    <p:sldId id="275" r:id="rId50"/>
    <p:sldId id="495" r:id="rId51"/>
    <p:sldId id="347" r:id="rId52"/>
    <p:sldId id="277" r:id="rId53"/>
    <p:sldId id="349" r:id="rId54"/>
    <p:sldId id="350" r:id="rId55"/>
    <p:sldId id="29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F576"/>
    <a:srgbClr val="546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71" d="100"/>
          <a:sy n="71" d="100"/>
        </p:scale>
        <p:origin x="4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notesMaster" Target="notesMasters/notesMaster1.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endParaRPr lang="en-US"/>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FD2766A6-3C10-4AB8-86A1-BB1F0CDA7EFE}" type="datetimeFigureOut">
              <a:rPr lang="en-US" smtClean="0"/>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D3060201-1C40-4B39-813D-5CD9493BAEED}" type="slidenum">
              <a:rPr lang="en-US" smtClean="0"/>
            </a:fld>
            <a:endParaRPr 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FD2766A6-3C10-4AB8-86A1-BB1F0CDA7EFE}"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FD2766A6-3C10-4AB8-86A1-BB1F0CDA7EFE}"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FD2766A6-3C10-4AB8-86A1-BB1F0CDA7EFE}"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FD2766A6-3C10-4AB8-86A1-BB1F0CDA7EFE}"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FD2766A6-3C10-4AB8-86A1-BB1F0CDA7EFE}"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FD2766A6-3C10-4AB8-86A1-BB1F0CDA7EFE}"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FD2766A6-3C10-4AB8-86A1-BB1F0CDA7EFE}"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FD2766A6-3C10-4AB8-86A1-BB1F0CDA7EFE}"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FD2766A6-3C10-4AB8-86A1-BB1F0CDA7EFE}"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FD2766A6-3C10-4AB8-86A1-BB1F0CDA7EFE}"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D3060201-1C40-4B39-813D-5CD9493BAEED}"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endParaRPr lang="en-US"/>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90">
                <a:solidFill>
                  <a:schemeClr val="tx1">
                    <a:tint val="75000"/>
                  </a:schemeClr>
                </a:solidFill>
              </a:defRPr>
            </a:lvl2pPr>
            <a:lvl3pPr marL="857250" indent="0">
              <a:buNone/>
              <a:defRPr sz="1500">
                <a:solidFill>
                  <a:schemeClr val="tx1">
                    <a:tint val="75000"/>
                  </a:schemeClr>
                </a:solidFill>
              </a:defRPr>
            </a:lvl3pPr>
            <a:lvl4pPr marL="1285875" indent="0">
              <a:buNone/>
              <a:defRPr sz="1315">
                <a:solidFill>
                  <a:schemeClr val="tx1">
                    <a:tint val="75000"/>
                  </a:schemeClr>
                </a:solidFill>
              </a:defRPr>
            </a:lvl4pPr>
            <a:lvl5pPr marL="1714500" indent="0">
              <a:buNone/>
              <a:defRPr sz="1315">
                <a:solidFill>
                  <a:schemeClr val="tx1">
                    <a:tint val="75000"/>
                  </a:schemeClr>
                </a:solidFill>
              </a:defRPr>
            </a:lvl5pPr>
            <a:lvl6pPr marL="2143125" indent="0">
              <a:buNone/>
              <a:defRPr sz="1315">
                <a:solidFill>
                  <a:schemeClr val="tx1">
                    <a:tint val="75000"/>
                  </a:schemeClr>
                </a:solidFill>
              </a:defRPr>
            </a:lvl6pPr>
            <a:lvl7pPr marL="2571750" indent="0">
              <a:buNone/>
              <a:defRPr sz="1315">
                <a:solidFill>
                  <a:schemeClr val="tx1">
                    <a:tint val="75000"/>
                  </a:schemeClr>
                </a:solidFill>
              </a:defRPr>
            </a:lvl7pPr>
            <a:lvl8pPr marL="3000375" indent="0">
              <a:buNone/>
              <a:defRPr sz="1315">
                <a:solidFill>
                  <a:schemeClr val="tx1">
                    <a:tint val="75000"/>
                  </a:schemeClr>
                </a:solidFill>
              </a:defRPr>
            </a:lvl8pPr>
            <a:lvl9pPr marL="3429000" indent="0">
              <a:buNone/>
              <a:defRPr sz="131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90"/>
            </a:lvl4pPr>
            <a:lvl5pPr>
              <a:defRPr sz="1690"/>
            </a:lvl5pPr>
            <a:lvl6pPr>
              <a:defRPr sz="1690"/>
            </a:lvl6pPr>
            <a:lvl7pPr>
              <a:defRPr sz="1690"/>
            </a:lvl7pPr>
            <a:lvl8pPr>
              <a:defRPr sz="1690"/>
            </a:lvl8pPr>
            <a:lvl9pPr>
              <a:defRPr sz="169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90"/>
            </a:lvl4pPr>
            <a:lvl5pPr>
              <a:defRPr sz="1690"/>
            </a:lvl5pPr>
            <a:lvl6pPr>
              <a:defRPr sz="1690"/>
            </a:lvl6pPr>
            <a:lvl7pPr>
              <a:defRPr sz="1690"/>
            </a:lvl7pPr>
            <a:lvl8pPr>
              <a:defRPr sz="1690"/>
            </a:lvl8pPr>
            <a:lvl9pPr>
              <a:defRPr sz="169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90"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endParaRPr lang="en-US"/>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9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90"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endParaRPr lang="en-US"/>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9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endParaRPr lang="en-US"/>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5"/>
            </a:lvl1pPr>
            <a:lvl2pPr marL="428625" indent="0">
              <a:buNone/>
              <a:defRPr sz="1125"/>
            </a:lvl2pPr>
            <a:lvl3pPr marL="857250" indent="0">
              <a:buNone/>
              <a:defRPr sz="940"/>
            </a:lvl3pPr>
            <a:lvl4pPr marL="1285875" indent="0">
              <a:buNone/>
              <a:defRPr sz="845"/>
            </a:lvl4pPr>
            <a:lvl5pPr marL="1714500" indent="0">
              <a:buNone/>
              <a:defRPr sz="845"/>
            </a:lvl5pPr>
            <a:lvl6pPr marL="2143125" indent="0">
              <a:buNone/>
              <a:defRPr sz="845"/>
            </a:lvl6pPr>
            <a:lvl7pPr marL="2571750" indent="0">
              <a:buNone/>
              <a:defRPr sz="845"/>
            </a:lvl7pPr>
            <a:lvl8pPr marL="3000375" indent="0">
              <a:buNone/>
              <a:defRPr sz="845"/>
            </a:lvl8pPr>
            <a:lvl9pPr marL="3429000" indent="0">
              <a:buNone/>
              <a:defRPr sz="84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endParaRPr lang="en-US"/>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5"/>
            </a:lvl1pPr>
            <a:lvl2pPr marL="428625" indent="0">
              <a:buNone/>
              <a:defRPr sz="1125"/>
            </a:lvl2pPr>
            <a:lvl3pPr marL="857250" indent="0">
              <a:buNone/>
              <a:defRPr sz="940"/>
            </a:lvl3pPr>
            <a:lvl4pPr marL="1285875" indent="0">
              <a:buNone/>
              <a:defRPr sz="845"/>
            </a:lvl4pPr>
            <a:lvl5pPr marL="1714500" indent="0">
              <a:buNone/>
              <a:defRPr sz="845"/>
            </a:lvl5pPr>
            <a:lvl6pPr marL="2143125" indent="0">
              <a:buNone/>
              <a:defRPr sz="845"/>
            </a:lvl6pPr>
            <a:lvl7pPr marL="2571750" indent="0">
              <a:buNone/>
              <a:defRPr sz="845"/>
            </a:lvl7pPr>
            <a:lvl8pPr marL="3000375" indent="0">
              <a:buNone/>
              <a:defRPr sz="845"/>
            </a:lvl8pPr>
            <a:lvl9pPr marL="3429000" indent="0">
              <a:buNone/>
              <a:defRPr sz="84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310" indent="-321310" algn="l" defTabSz="85725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1pPr>
      <a:lvl2pPr marL="696595" indent="-267970" algn="l" defTabSz="857250" rtl="0" eaLnBrk="1" latinLnBrk="0" hangingPunct="1">
        <a:spcBef>
          <a:spcPct val="20000"/>
        </a:spcBef>
        <a:buFont typeface="Arial" panose="020B0604020202020204" pitchFamily="34" charset="0"/>
        <a:buChar char="–"/>
        <a:defRPr sz="2625" kern="1200">
          <a:solidFill>
            <a:schemeClr val="tx1"/>
          </a:solidFill>
          <a:latin typeface="+mn-lt"/>
          <a:ea typeface="+mn-ea"/>
          <a:cs typeface="+mn-cs"/>
        </a:defRPr>
      </a:lvl2pPr>
      <a:lvl3pPr marL="1071880" indent="-214630" algn="l" defTabSz="857250" rtl="0" eaLnBrk="1" latinLnBrk="0" hangingPunct="1">
        <a:spcBef>
          <a:spcPct val="20000"/>
        </a:spcBef>
        <a:buFont typeface="Arial" panose="020B0604020202020204" pitchFamily="34" charset="0"/>
        <a:buChar char="•"/>
        <a:defRPr sz="2250" kern="1200">
          <a:solidFill>
            <a:schemeClr val="tx1"/>
          </a:solidFill>
          <a:latin typeface="+mn-lt"/>
          <a:ea typeface="+mn-ea"/>
          <a:cs typeface="+mn-cs"/>
        </a:defRPr>
      </a:lvl3pPr>
      <a:lvl4pPr marL="1500505" indent="-214630" algn="l" defTabSz="857250"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4pPr>
      <a:lvl5pPr marL="1929130" indent="-214630" algn="l" defTabSz="857250"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5pPr>
      <a:lvl6pPr marL="2357755" indent="-214630" algn="l" defTabSz="857250"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6pPr>
      <a:lvl7pPr marL="2786380" indent="-214630" algn="l" defTabSz="857250"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7pPr>
      <a:lvl8pPr marL="3215005" indent="-214630" algn="l" defTabSz="857250"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8pPr>
      <a:lvl9pPr marL="3643630" indent="-214630" algn="l" defTabSz="857250" rtl="0" eaLnBrk="1" latinLnBrk="0" hangingPunct="1">
        <a:spcBef>
          <a:spcPct val="20000"/>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90" kern="1200">
          <a:solidFill>
            <a:schemeClr val="tx1"/>
          </a:solidFill>
          <a:latin typeface="+mn-lt"/>
          <a:ea typeface="+mn-ea"/>
          <a:cs typeface="+mn-cs"/>
        </a:defRPr>
      </a:lvl1pPr>
      <a:lvl2pPr marL="428625" algn="l" defTabSz="857250" rtl="0" eaLnBrk="1" latinLnBrk="0" hangingPunct="1">
        <a:defRPr sz="1690" kern="1200">
          <a:solidFill>
            <a:schemeClr val="tx1"/>
          </a:solidFill>
          <a:latin typeface="+mn-lt"/>
          <a:ea typeface="+mn-ea"/>
          <a:cs typeface="+mn-cs"/>
        </a:defRPr>
      </a:lvl2pPr>
      <a:lvl3pPr marL="857250" algn="l" defTabSz="857250" rtl="0" eaLnBrk="1" latinLnBrk="0" hangingPunct="1">
        <a:defRPr sz="1690" kern="1200">
          <a:solidFill>
            <a:schemeClr val="tx1"/>
          </a:solidFill>
          <a:latin typeface="+mn-lt"/>
          <a:ea typeface="+mn-ea"/>
          <a:cs typeface="+mn-cs"/>
        </a:defRPr>
      </a:lvl3pPr>
      <a:lvl4pPr marL="1285875" algn="l" defTabSz="857250" rtl="0" eaLnBrk="1" latinLnBrk="0" hangingPunct="1">
        <a:defRPr sz="1690" kern="1200">
          <a:solidFill>
            <a:schemeClr val="tx1"/>
          </a:solidFill>
          <a:latin typeface="+mn-lt"/>
          <a:ea typeface="+mn-ea"/>
          <a:cs typeface="+mn-cs"/>
        </a:defRPr>
      </a:lvl4pPr>
      <a:lvl5pPr marL="1714500" algn="l" defTabSz="857250" rtl="0" eaLnBrk="1" latinLnBrk="0" hangingPunct="1">
        <a:defRPr sz="1690" kern="1200">
          <a:solidFill>
            <a:schemeClr val="tx1"/>
          </a:solidFill>
          <a:latin typeface="+mn-lt"/>
          <a:ea typeface="+mn-ea"/>
          <a:cs typeface="+mn-cs"/>
        </a:defRPr>
      </a:lvl5pPr>
      <a:lvl6pPr marL="2143125" algn="l" defTabSz="857250" rtl="0" eaLnBrk="1" latinLnBrk="0" hangingPunct="1">
        <a:defRPr sz="1690" kern="1200">
          <a:solidFill>
            <a:schemeClr val="tx1"/>
          </a:solidFill>
          <a:latin typeface="+mn-lt"/>
          <a:ea typeface="+mn-ea"/>
          <a:cs typeface="+mn-cs"/>
        </a:defRPr>
      </a:lvl6pPr>
      <a:lvl7pPr marL="2571750" algn="l" defTabSz="857250" rtl="0" eaLnBrk="1" latinLnBrk="0" hangingPunct="1">
        <a:defRPr sz="1690" kern="1200">
          <a:solidFill>
            <a:schemeClr val="tx1"/>
          </a:solidFill>
          <a:latin typeface="+mn-lt"/>
          <a:ea typeface="+mn-ea"/>
          <a:cs typeface="+mn-cs"/>
        </a:defRPr>
      </a:lvl7pPr>
      <a:lvl8pPr marL="3000375" algn="l" defTabSz="857250" rtl="0" eaLnBrk="1" latinLnBrk="0" hangingPunct="1">
        <a:defRPr sz="1690" kern="1200">
          <a:solidFill>
            <a:schemeClr val="tx1"/>
          </a:solidFill>
          <a:latin typeface="+mn-lt"/>
          <a:ea typeface="+mn-ea"/>
          <a:cs typeface="+mn-cs"/>
        </a:defRPr>
      </a:lvl8pPr>
      <a:lvl9pPr marL="3429000" algn="l" defTabSz="857250" rtl="0" eaLnBrk="1" latinLnBrk="0" hangingPunct="1">
        <a:defRPr sz="169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9"/>
          <p:cNvPicPr>
            <a:picLocks noChangeAspect="1"/>
          </p:cNvPicPr>
          <p:nvPr/>
        </p:nvPicPr>
        <p:blipFill>
          <a:blip r:embed="rId12"/>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FD2766A6-3C10-4AB8-86A1-BB1F0CDA7EFE}" type="datetimeFigureOut">
              <a:rPr lang="en-US" smtClean="0"/>
            </a:fld>
            <a:endParaRPr lang="en-US" dirty="0"/>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D3060201-1C40-4B39-813D-5CD9493BAEE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2.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jpe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0.jpeg"/><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0.jpeg"/><Relationship Id="rId1"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0.jpeg"/><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jpeg"/><Relationship Id="rId2" Type="http://schemas.microsoft.com/office/2007/relationships/media" Target="../media/media2.mp4"/><Relationship Id="rId1" Type="http://schemas.openxmlformats.org/officeDocument/2006/relationships/video" Target="../media/media2.mp4"/></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7.png"/><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7.png"/><Relationship Id="rId1"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7.png"/><Relationship Id="rId1" Type="http://schemas.openxmlformats.org/officeDocument/2006/relationships/image" Target="../media/image26.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jpeg"/><Relationship Id="rId2" Type="http://schemas.microsoft.com/office/2007/relationships/media" Target="../media/media2.mp4"/><Relationship Id="rId1" Type="http://schemas.openxmlformats.org/officeDocument/2006/relationships/video" Target="../media/media2.mp4"/></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png"/></Relationships>
</file>

<file path=ppt/slides/_rels/slide44.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41.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1" Type="http://schemas.openxmlformats.org/officeDocument/2006/relationships/slideLayout" Target="../slideLayouts/slideLayout7.xml"/><Relationship Id="rId20" Type="http://schemas.openxmlformats.org/officeDocument/2006/relationships/image" Target="../media/image54.svg"/><Relationship Id="rId2" Type="http://schemas.openxmlformats.org/officeDocument/2006/relationships/image" Target="../media/image36.svg"/><Relationship Id="rId19" Type="http://schemas.openxmlformats.org/officeDocument/2006/relationships/image" Target="../media/image53.png"/><Relationship Id="rId18" Type="http://schemas.openxmlformats.org/officeDocument/2006/relationships/image" Target="../media/image52.svg"/><Relationship Id="rId17" Type="http://schemas.openxmlformats.org/officeDocument/2006/relationships/image" Target="../media/image51.png"/><Relationship Id="rId16" Type="http://schemas.openxmlformats.org/officeDocument/2006/relationships/image" Target="../media/image50.svg"/><Relationship Id="rId15" Type="http://schemas.openxmlformats.org/officeDocument/2006/relationships/image" Target="../media/image49.png"/><Relationship Id="rId14" Type="http://schemas.openxmlformats.org/officeDocument/2006/relationships/image" Target="../media/image48.svg"/><Relationship Id="rId13" Type="http://schemas.openxmlformats.org/officeDocument/2006/relationships/image" Target="../media/image47.png"/><Relationship Id="rId12" Type="http://schemas.openxmlformats.org/officeDocument/2006/relationships/image" Target="../media/image46.svg"/><Relationship Id="rId11" Type="http://schemas.openxmlformats.org/officeDocument/2006/relationships/image" Target="../media/image45.png"/><Relationship Id="rId10" Type="http://schemas.openxmlformats.org/officeDocument/2006/relationships/image" Target="../media/image44.svg"/><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41.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1" Type="http://schemas.openxmlformats.org/officeDocument/2006/relationships/slideLayout" Target="../slideLayouts/slideLayout7.xml"/><Relationship Id="rId20" Type="http://schemas.openxmlformats.org/officeDocument/2006/relationships/image" Target="../media/image54.svg"/><Relationship Id="rId2" Type="http://schemas.openxmlformats.org/officeDocument/2006/relationships/image" Target="../media/image36.svg"/><Relationship Id="rId19" Type="http://schemas.openxmlformats.org/officeDocument/2006/relationships/image" Target="../media/image53.png"/><Relationship Id="rId18" Type="http://schemas.openxmlformats.org/officeDocument/2006/relationships/image" Target="../media/image52.svg"/><Relationship Id="rId17" Type="http://schemas.openxmlformats.org/officeDocument/2006/relationships/image" Target="../media/image51.png"/><Relationship Id="rId16" Type="http://schemas.openxmlformats.org/officeDocument/2006/relationships/image" Target="../media/image50.svg"/><Relationship Id="rId15" Type="http://schemas.openxmlformats.org/officeDocument/2006/relationships/image" Target="../media/image49.png"/><Relationship Id="rId14" Type="http://schemas.openxmlformats.org/officeDocument/2006/relationships/image" Target="../media/image48.svg"/><Relationship Id="rId13" Type="http://schemas.openxmlformats.org/officeDocument/2006/relationships/image" Target="../media/image47.png"/><Relationship Id="rId12" Type="http://schemas.openxmlformats.org/officeDocument/2006/relationships/image" Target="../media/image46.svg"/><Relationship Id="rId11" Type="http://schemas.openxmlformats.org/officeDocument/2006/relationships/image" Target="../media/image45.png"/><Relationship Id="rId10" Type="http://schemas.openxmlformats.org/officeDocument/2006/relationships/image" Target="../media/image44.svg"/><Relationship Id="rId1" Type="http://schemas.openxmlformats.org/officeDocument/2006/relationships/image" Target="../media/image35.png"/></Relationships>
</file>

<file path=ppt/slides/_rels/slide46.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41.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1" Type="http://schemas.openxmlformats.org/officeDocument/2006/relationships/slideLayout" Target="../slideLayouts/slideLayout7.xml"/><Relationship Id="rId20" Type="http://schemas.openxmlformats.org/officeDocument/2006/relationships/image" Target="../media/image54.svg"/><Relationship Id="rId2" Type="http://schemas.openxmlformats.org/officeDocument/2006/relationships/image" Target="../media/image36.svg"/><Relationship Id="rId19" Type="http://schemas.openxmlformats.org/officeDocument/2006/relationships/image" Target="../media/image53.png"/><Relationship Id="rId18" Type="http://schemas.openxmlformats.org/officeDocument/2006/relationships/image" Target="../media/image52.svg"/><Relationship Id="rId17" Type="http://schemas.openxmlformats.org/officeDocument/2006/relationships/image" Target="../media/image51.png"/><Relationship Id="rId16" Type="http://schemas.openxmlformats.org/officeDocument/2006/relationships/image" Target="../media/image50.svg"/><Relationship Id="rId15" Type="http://schemas.openxmlformats.org/officeDocument/2006/relationships/image" Target="../media/image49.png"/><Relationship Id="rId14" Type="http://schemas.openxmlformats.org/officeDocument/2006/relationships/image" Target="../media/image48.svg"/><Relationship Id="rId13" Type="http://schemas.openxmlformats.org/officeDocument/2006/relationships/image" Target="../media/image47.png"/><Relationship Id="rId12" Type="http://schemas.openxmlformats.org/officeDocument/2006/relationships/image" Target="../media/image46.svg"/><Relationship Id="rId11" Type="http://schemas.openxmlformats.org/officeDocument/2006/relationships/image" Target="../media/image45.png"/><Relationship Id="rId10" Type="http://schemas.openxmlformats.org/officeDocument/2006/relationships/image" Target="../media/image44.svg"/><Relationship Id="rId1" Type="http://schemas.openxmlformats.org/officeDocument/2006/relationships/image" Target="../media/image35.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55.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55.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55.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8.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8.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8.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9.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2050" name="Picture 2" descr="Light Blue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7"/>
          <p:cNvSpPr txBox="1"/>
          <p:nvPr/>
        </p:nvSpPr>
        <p:spPr>
          <a:xfrm rot="-960000">
            <a:off x="1384938" y="3658021"/>
            <a:ext cx="9422120" cy="1938992"/>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rgbClr val="000000"/>
                </a:solidFill>
                <a:latin typeface="Avenir Next LT Pro"/>
              </a:defRPr>
            </a:lvl1pPr>
            <a:lvl2pPr marL="457200" algn="l" defTabSz="914400" rtl="0" eaLnBrk="1" latinLnBrk="0" hangingPunct="1">
              <a:defRPr sz="1800" kern="1200">
                <a:solidFill>
                  <a:srgbClr val="000000"/>
                </a:solidFill>
                <a:latin typeface="Avenir Next LT Pro"/>
              </a:defRPr>
            </a:lvl2pPr>
            <a:lvl3pPr marL="914400" algn="l" defTabSz="914400" rtl="0" eaLnBrk="1" latinLnBrk="0" hangingPunct="1">
              <a:defRPr sz="1800" kern="1200">
                <a:solidFill>
                  <a:srgbClr val="000000"/>
                </a:solidFill>
                <a:latin typeface="Avenir Next LT Pro"/>
              </a:defRPr>
            </a:lvl3pPr>
            <a:lvl4pPr marL="1371600" algn="l" defTabSz="914400" rtl="0" eaLnBrk="1" latinLnBrk="0" hangingPunct="1">
              <a:defRPr sz="1800" kern="1200">
                <a:solidFill>
                  <a:srgbClr val="000000"/>
                </a:solidFill>
                <a:latin typeface="Avenir Next LT Pro"/>
              </a:defRPr>
            </a:lvl4pPr>
            <a:lvl5pPr marL="1828800" algn="l" defTabSz="914400" rtl="0" eaLnBrk="1" latinLnBrk="0" hangingPunct="1">
              <a:defRPr sz="1800" kern="1200">
                <a:solidFill>
                  <a:srgbClr val="000000"/>
                </a:solidFill>
                <a:latin typeface="Avenir Next LT Pro"/>
              </a:defRPr>
            </a:lvl5pPr>
            <a:lvl6pPr marL="2286000" algn="l" defTabSz="914400" rtl="0" eaLnBrk="1" latinLnBrk="0" hangingPunct="1">
              <a:defRPr sz="1800" kern="1200">
                <a:solidFill>
                  <a:srgbClr val="000000"/>
                </a:solidFill>
                <a:latin typeface="Avenir Next LT Pro"/>
              </a:defRPr>
            </a:lvl6pPr>
            <a:lvl7pPr marL="2743200" algn="l" defTabSz="914400" rtl="0" eaLnBrk="1" latinLnBrk="0" hangingPunct="1">
              <a:defRPr sz="1800" kern="1200">
                <a:solidFill>
                  <a:srgbClr val="000000"/>
                </a:solidFill>
                <a:latin typeface="Avenir Next LT Pro"/>
              </a:defRPr>
            </a:lvl7pPr>
            <a:lvl8pPr marL="3200400" algn="l" defTabSz="914400" rtl="0" eaLnBrk="1" latinLnBrk="0" hangingPunct="1">
              <a:defRPr sz="1800" kern="1200">
                <a:solidFill>
                  <a:srgbClr val="000000"/>
                </a:solidFill>
                <a:latin typeface="Avenir Next LT Pro"/>
              </a:defRPr>
            </a:lvl8pPr>
            <a:lvl9pPr marL="3657600" algn="l" defTabSz="914400" rtl="0" eaLnBrk="1" latinLnBrk="0" hangingPunct="1">
              <a:defRPr sz="1800" kern="1200">
                <a:solidFill>
                  <a:srgbClr val="000000"/>
                </a:solidFill>
                <a:latin typeface="Avenir Next LT Pro"/>
              </a:defRPr>
            </a:lvl9pPr>
          </a:lstStyle>
          <a:p>
            <a:pPr algn="ctr"/>
            <a:r>
              <a:rPr lang="en-US" sz="6600" dirty="0">
                <a:solidFill>
                  <a:srgbClr val="651AD5">
                    <a:lumMod val="49000"/>
                  </a:srgbClr>
                </a:solidFill>
                <a:latin typeface="Elephant" panose="02020904090505020303"/>
              </a:rPr>
              <a:t>CLUB ACTIVITIES</a:t>
            </a:r>
            <a:endParaRPr lang="en-US" sz="6600" dirty="0">
              <a:solidFill>
                <a:srgbClr val="651AD5">
                  <a:lumMod val="49000"/>
                </a:srgbClr>
              </a:solidFill>
              <a:latin typeface="Elephant" panose="02020904090505020303"/>
            </a:endParaRPr>
          </a:p>
          <a:p>
            <a:pPr algn="ctr"/>
            <a:r>
              <a:rPr lang="en-US" sz="5400" dirty="0">
                <a:solidFill>
                  <a:srgbClr val="651AD5">
                    <a:lumMod val="49000"/>
                  </a:srgbClr>
                </a:solidFill>
                <a:latin typeface="Elephant" panose="02020904090505020303"/>
              </a:rPr>
              <a:t>2024-25</a:t>
            </a:r>
            <a:endParaRPr lang="en-US" sz="5400" dirty="0">
              <a:solidFill>
                <a:srgbClr val="651AD5">
                  <a:lumMod val="49000"/>
                </a:srgbClr>
              </a:solidFill>
              <a:latin typeface="Elephant" panose="02020904090505020303"/>
            </a:endParaRPr>
          </a:p>
        </p:txBody>
      </p:sp>
      <p:pic>
        <p:nvPicPr>
          <p:cNvPr id="5" name="Picture 4" descr="logo-removedbg"/>
          <p:cNvPicPr>
            <a:picLocks noChangeAspect="1"/>
          </p:cNvPicPr>
          <p:nvPr/>
        </p:nvPicPr>
        <p:blipFill>
          <a:blip r:embed="rId2"/>
          <a:stretch>
            <a:fillRect/>
          </a:stretch>
        </p:blipFill>
        <p:spPr>
          <a:xfrm>
            <a:off x="4492513" y="115572"/>
            <a:ext cx="2674620" cy="26746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660" y="0"/>
            <a:ext cx="5282565" cy="1612265"/>
          </a:xfrm>
        </p:spPr>
        <p:txBody>
          <a:bodyPr>
            <a:normAutofit fontScale="90000"/>
          </a:bodyPr>
          <a:lstStyle/>
          <a:p>
            <a:r>
              <a:rPr lang="en-US" dirty="0">
                <a:gradFill>
                  <a:gsLst>
                    <a:gs pos="0">
                      <a:srgbClr val="E78529"/>
                    </a:gs>
                    <a:gs pos="100000">
                      <a:srgbClr val="311C23"/>
                    </a:gs>
                  </a:gsLst>
                  <a:lin ang="0" scaled="1"/>
                </a:gradFill>
                <a:latin typeface="Aharoni" panose="02010803020104030203"/>
                <a:cs typeface="Angsana New" panose="02020603050405020304"/>
              </a:rPr>
              <a:t>HOME SCIENCE CLUB</a:t>
            </a:r>
            <a:endParaRPr lang="en-US" dirty="0">
              <a:gradFill>
                <a:gsLst>
                  <a:gs pos="0">
                    <a:srgbClr val="E78529"/>
                  </a:gs>
                  <a:gs pos="100000">
                    <a:srgbClr val="311C23"/>
                  </a:gs>
                </a:gsLst>
                <a:lin ang="0" scaled="1"/>
              </a:gradFill>
            </a:endParaRPr>
          </a:p>
        </p:txBody>
      </p:sp>
      <p:pic>
        <p:nvPicPr>
          <p:cNvPr id="7" name="Picture 6" descr="Explosive Science Experiments for Kids to Do At Home- iMOM"/>
          <p:cNvPicPr>
            <a:picLocks noChangeAspect="1"/>
          </p:cNvPicPr>
          <p:nvPr/>
        </p:nvPicPr>
        <p:blipFill>
          <a:blip r:embed="rId1"/>
          <a:stretch>
            <a:fillRect/>
          </a:stretch>
        </p:blipFill>
        <p:spPr>
          <a:xfrm>
            <a:off x="8005445" y="222885"/>
            <a:ext cx="4192270" cy="2568575"/>
          </a:xfrm>
          <a:prstGeom prst="rect">
            <a:avLst/>
          </a:prstGeom>
        </p:spPr>
      </p:pic>
      <p:pic>
        <p:nvPicPr>
          <p:cNvPr id="8" name="Picture 7" descr="Tech issues and few practical activities impacts science teaching and ..."/>
          <p:cNvPicPr>
            <a:picLocks noChangeAspect="1"/>
          </p:cNvPicPr>
          <p:nvPr/>
        </p:nvPicPr>
        <p:blipFill>
          <a:blip r:embed="rId2"/>
          <a:stretch>
            <a:fillRect/>
          </a:stretch>
        </p:blipFill>
        <p:spPr>
          <a:xfrm>
            <a:off x="343535" y="127635"/>
            <a:ext cx="2157730" cy="2557145"/>
          </a:xfrm>
          <a:prstGeom prst="rect">
            <a:avLst/>
          </a:prstGeom>
        </p:spPr>
      </p:pic>
      <p:sp>
        <p:nvSpPr>
          <p:cNvPr id="10" name="Content Placeholder 9"/>
          <p:cNvSpPr>
            <a:spLocks noGrp="1"/>
          </p:cNvSpPr>
          <p:nvPr>
            <p:ph idx="1"/>
          </p:nvPr>
        </p:nvSpPr>
        <p:spPr>
          <a:xfrm>
            <a:off x="343535" y="2138680"/>
            <a:ext cx="11670030" cy="4401185"/>
          </a:xfrm>
        </p:spPr>
        <p:txBody>
          <a:bodyPr vert="horz" lIns="91440" tIns="45720" rIns="91440" bIns="45720" rtlCol="0" anchor="t">
            <a:noAutofit/>
          </a:bodyPr>
          <a:lstStyle/>
          <a:p>
            <a:pPr>
              <a:lnSpc>
                <a:spcPct val="150000"/>
              </a:lnSpc>
              <a:buNone/>
            </a:pPr>
            <a:r>
              <a:rPr lang="en-US" sz="6000" b="1" dirty="0">
                <a:latin typeface="STXinwei"/>
                <a:ea typeface="+mn-lt"/>
                <a:cs typeface="+mn-lt"/>
              </a:rPr>
              <a:t>    </a:t>
            </a:r>
            <a:r>
              <a:rPr lang="en-US" sz="2400" b="1" dirty="0">
                <a:solidFill>
                  <a:srgbClr val="C00000"/>
                </a:solidFill>
                <a:latin typeface="Calibri" panose="020F0502020204030204" pitchFamily="34" charset="0"/>
                <a:cs typeface="Calibri" panose="020F0502020204030204" pitchFamily="34" charset="0"/>
                <a:sym typeface="+mn-ea"/>
              </a:rPr>
              <a:t>WEEK 3 		CLASS : V B &amp; C			DATE  : 27.11.24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Topic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Exercise and Fitness - Competition.</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dirty="0">
                <a:solidFill>
                  <a:srgbClr val="C00000"/>
                </a:solidFill>
                <a:latin typeface="Calibri" panose="020F0502020204030204" pitchFamily="34" charset="0"/>
                <a:cs typeface="Calibri" panose="020F0502020204030204" pitchFamily="34" charset="0"/>
                <a:sym typeface="+mn-ea"/>
              </a:rPr>
              <a:t>Students will be briefed about the competition.</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150000"/>
              </a:lnSpc>
              <a:buNone/>
            </a:pPr>
            <a:endParaRPr lang="en-US" sz="2200"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635" y="0"/>
            <a:ext cx="13309600" cy="106838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y hobby related Royalty Free Vector Image - VectorStock"/>
          <p:cNvPicPr>
            <a:picLocks noChangeAspect="1"/>
          </p:cNvPicPr>
          <p:nvPr/>
        </p:nvPicPr>
        <p:blipFill rotWithShape="1">
          <a:blip r:embed="rId1"/>
          <a:srcRect l="698" r="-252" b="6977"/>
          <a:stretch>
            <a:fillRect/>
          </a:stretch>
        </p:blipFill>
        <p:spPr>
          <a:xfrm>
            <a:off x="542290" y="264160"/>
            <a:ext cx="1663065" cy="2848610"/>
          </a:xfrm>
          <a:prstGeom prst="rect">
            <a:avLst/>
          </a:prstGeom>
        </p:spPr>
      </p:pic>
      <p:sp>
        <p:nvSpPr>
          <p:cNvPr id="14" name="Title 1"/>
          <p:cNvSpPr txBox="1"/>
          <p:nvPr/>
        </p:nvSpPr>
        <p:spPr>
          <a:xfrm rot="19620000">
            <a:off x="5357120" y="2414815"/>
            <a:ext cx="2593675" cy="779223"/>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sz="6600" dirty="0">
                <a:gradFill>
                  <a:gsLst>
                    <a:gs pos="0">
                      <a:srgbClr val="E78529"/>
                    </a:gs>
                    <a:gs pos="100000">
                      <a:srgbClr val="311C23"/>
                    </a:gs>
                  </a:gsLst>
                  <a:lin ang="0" scaled="1"/>
                </a:gradFill>
                <a:latin typeface="Aharoni" panose="02010803020104030203"/>
                <a:cs typeface="Angsana New" panose="02020603050405020304"/>
              </a:rPr>
              <a:t> CLUB</a:t>
            </a:r>
            <a:endParaRPr lang="en-US" sz="6600">
              <a:gradFill>
                <a:gsLst>
                  <a:gs pos="0">
                    <a:srgbClr val="E78529"/>
                  </a:gs>
                  <a:gs pos="100000">
                    <a:srgbClr val="311C23"/>
                  </a:gs>
                </a:gsLst>
                <a:lin ang="0" scaled="1"/>
              </a:gradFill>
            </a:endParaRPr>
          </a:p>
        </p:txBody>
      </p:sp>
      <p:sp>
        <p:nvSpPr>
          <p:cNvPr id="2" name="TextBox 1"/>
          <p:cNvSpPr txBox="1"/>
          <p:nvPr/>
        </p:nvSpPr>
        <p:spPr>
          <a:xfrm>
            <a:off x="693420" y="4103370"/>
            <a:ext cx="11044555" cy="4399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nSpc>
                <a:spcPct val="200000"/>
              </a:lnSpc>
            </a:pPr>
            <a:r>
              <a:rPr lang="en-US" sz="2400" b="1" dirty="0">
                <a:solidFill>
                  <a:srgbClr val="C00000"/>
                </a:solidFill>
                <a:latin typeface="Calibri" panose="020F0502020204030204" pitchFamily="34" charset="0"/>
                <a:cs typeface="Calibri" panose="020F0502020204030204" pitchFamily="34" charset="0"/>
                <a:sym typeface="+mn-ea"/>
              </a:rPr>
              <a:t>WEEK 1 				CLASS : III A,B,C		DATE  : 6.11.24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Topic : </a:t>
            </a:r>
            <a:r>
              <a:rPr lang="en-US" sz="2200" dirty="0">
                <a:solidFill>
                  <a:srgbClr val="C00000"/>
                </a:solidFill>
                <a:latin typeface="Calibri" panose="020F0502020204030204" pitchFamily="34" charset="0"/>
                <a:cs typeface="Calibri" panose="020F0502020204030204" pitchFamily="34" charset="0"/>
                <a:sym typeface="+mn-ea"/>
              </a:rPr>
              <a:t>Introduction on Music</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Introduction will be given on music by showing videos and asking students interest on music.</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Learning Outcome:</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Students will demonstrate the ability to hear, identify, read, write and work conceptually with the elements of music – rhythm, melody, harmony and structure.</a:t>
            </a:r>
            <a:endParaRPr lang="en-US" sz="2200" dirty="0">
              <a:solidFill>
                <a:srgbClr val="C00000"/>
              </a:solidFill>
              <a:latin typeface="Calibri" panose="020F0502020204030204" pitchFamily="34" charset="0"/>
              <a:cs typeface="Calibri" panose="020F0502020204030204" pitchFamily="34" charset="0"/>
              <a:sym typeface="+mn-ea"/>
            </a:endParaRPr>
          </a:p>
        </p:txBody>
      </p:sp>
      <p:pic>
        <p:nvPicPr>
          <p:cNvPr id="12" name="Picture 11" descr="Multiethnic Children Forming A Circle With Hobby Concept Stock ..."/>
          <p:cNvPicPr>
            <a:picLocks noChangeAspect="1"/>
          </p:cNvPicPr>
          <p:nvPr/>
        </p:nvPicPr>
        <p:blipFill rotWithShape="1">
          <a:blip r:embed="rId2"/>
          <a:srcRect r="-231" b="5575"/>
          <a:stretch>
            <a:fillRect/>
          </a:stretch>
        </p:blipFill>
        <p:spPr>
          <a:xfrm>
            <a:off x="9841230" y="393700"/>
            <a:ext cx="3406775" cy="2719070"/>
          </a:xfrm>
          <a:prstGeom prst="rect">
            <a:avLst/>
          </a:prstGeom>
        </p:spPr>
      </p:pic>
      <p:pic>
        <p:nvPicPr>
          <p:cNvPr id="15" name="Picture 14" descr="A blue and black text&#10;&#10;Description automatically generated"/>
          <p:cNvPicPr>
            <a:picLocks noChangeAspect="1"/>
          </p:cNvPicPr>
          <p:nvPr/>
        </p:nvPicPr>
        <p:blipFill>
          <a:blip r:embed="rId3"/>
          <a:stretch>
            <a:fillRect/>
          </a:stretch>
        </p:blipFill>
        <p:spPr>
          <a:xfrm rot="-1920000">
            <a:off x="2698700" y="1171260"/>
            <a:ext cx="4169435" cy="14659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635" y="0"/>
            <a:ext cx="13309600" cy="106838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y hobby related Royalty Free Vector Image - VectorStock"/>
          <p:cNvPicPr>
            <a:picLocks noChangeAspect="1"/>
          </p:cNvPicPr>
          <p:nvPr/>
        </p:nvPicPr>
        <p:blipFill rotWithShape="1">
          <a:blip r:embed="rId1"/>
          <a:srcRect l="698" r="-252" b="6977"/>
          <a:stretch>
            <a:fillRect/>
          </a:stretch>
        </p:blipFill>
        <p:spPr>
          <a:xfrm>
            <a:off x="542290" y="264160"/>
            <a:ext cx="1663065" cy="2848610"/>
          </a:xfrm>
          <a:prstGeom prst="rect">
            <a:avLst/>
          </a:prstGeom>
        </p:spPr>
      </p:pic>
      <p:sp>
        <p:nvSpPr>
          <p:cNvPr id="14" name="Title 1"/>
          <p:cNvSpPr txBox="1"/>
          <p:nvPr/>
        </p:nvSpPr>
        <p:spPr>
          <a:xfrm rot="19620000">
            <a:off x="5357120" y="2414815"/>
            <a:ext cx="2593675" cy="779223"/>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sz="6600" dirty="0">
                <a:gradFill>
                  <a:gsLst>
                    <a:gs pos="0">
                      <a:srgbClr val="E78529"/>
                    </a:gs>
                    <a:gs pos="100000">
                      <a:srgbClr val="311C23"/>
                    </a:gs>
                  </a:gsLst>
                  <a:lin ang="0" scaled="1"/>
                </a:gradFill>
                <a:latin typeface="Aharoni" panose="02010803020104030203"/>
                <a:cs typeface="Angsana New" panose="02020603050405020304"/>
              </a:rPr>
              <a:t> CLUB</a:t>
            </a:r>
            <a:endParaRPr lang="en-US" sz="6600">
              <a:gradFill>
                <a:gsLst>
                  <a:gs pos="0">
                    <a:srgbClr val="E78529"/>
                  </a:gs>
                  <a:gs pos="100000">
                    <a:srgbClr val="311C23"/>
                  </a:gs>
                </a:gsLst>
                <a:lin ang="0" scaled="1"/>
              </a:gradFill>
            </a:endParaRPr>
          </a:p>
        </p:txBody>
      </p:sp>
      <p:sp>
        <p:nvSpPr>
          <p:cNvPr id="2" name="TextBox 1"/>
          <p:cNvSpPr txBox="1"/>
          <p:nvPr/>
        </p:nvSpPr>
        <p:spPr>
          <a:xfrm>
            <a:off x="693420" y="4103370"/>
            <a:ext cx="11044555" cy="3723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nSpc>
                <a:spcPct val="200000"/>
              </a:lnSpc>
            </a:pPr>
            <a:r>
              <a:rPr lang="en-US" sz="2400" b="1" dirty="0">
                <a:solidFill>
                  <a:srgbClr val="C00000"/>
                </a:solidFill>
                <a:latin typeface="Calibri" panose="020F0502020204030204" pitchFamily="34" charset="0"/>
                <a:cs typeface="Calibri" panose="020F0502020204030204" pitchFamily="34" charset="0"/>
                <a:sym typeface="+mn-ea"/>
              </a:rPr>
              <a:t>WEEK 2 				CLASS : III A,B,C		DATE  : 13.11.24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Topic : </a:t>
            </a:r>
            <a:r>
              <a:rPr lang="en-US" sz="2400" dirty="0">
                <a:solidFill>
                  <a:srgbClr val="C00000"/>
                </a:solidFill>
                <a:latin typeface="Calibri" panose="020F0502020204030204" pitchFamily="34" charset="0"/>
                <a:cs typeface="Calibri" panose="020F0502020204030204" pitchFamily="34" charset="0"/>
                <a:sym typeface="+mn-ea"/>
              </a:rPr>
              <a:t>Beat box</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Human beat box will be explained by showing video and asking kids follow the same.</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Learning Outcome:</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Beat boxing not only teaches a greater sense of timing and rhythm, it also improves listening skills and can actually work to strengthen and protect student’s vocal cords.</a:t>
            </a:r>
            <a:endParaRPr lang="en-US" sz="2200" dirty="0">
              <a:solidFill>
                <a:srgbClr val="C00000"/>
              </a:solidFill>
              <a:latin typeface="Calibri" panose="020F0502020204030204" pitchFamily="34" charset="0"/>
              <a:cs typeface="Calibri" panose="020F0502020204030204" pitchFamily="34" charset="0"/>
              <a:sym typeface="+mn-ea"/>
            </a:endParaRPr>
          </a:p>
        </p:txBody>
      </p:sp>
      <p:pic>
        <p:nvPicPr>
          <p:cNvPr id="12" name="Picture 11" descr="Multiethnic Children Forming A Circle With Hobby Concept Stock ..."/>
          <p:cNvPicPr>
            <a:picLocks noChangeAspect="1"/>
          </p:cNvPicPr>
          <p:nvPr/>
        </p:nvPicPr>
        <p:blipFill rotWithShape="1">
          <a:blip r:embed="rId2"/>
          <a:srcRect r="-231" b="5575"/>
          <a:stretch>
            <a:fillRect/>
          </a:stretch>
        </p:blipFill>
        <p:spPr>
          <a:xfrm>
            <a:off x="9841230" y="393700"/>
            <a:ext cx="3406775" cy="2719070"/>
          </a:xfrm>
          <a:prstGeom prst="rect">
            <a:avLst/>
          </a:prstGeom>
        </p:spPr>
      </p:pic>
      <p:pic>
        <p:nvPicPr>
          <p:cNvPr id="15" name="Picture 14" descr="A blue and black text&#10;&#10;Description automatically generated"/>
          <p:cNvPicPr>
            <a:picLocks noChangeAspect="1"/>
          </p:cNvPicPr>
          <p:nvPr/>
        </p:nvPicPr>
        <p:blipFill>
          <a:blip r:embed="rId3"/>
          <a:stretch>
            <a:fillRect/>
          </a:stretch>
        </p:blipFill>
        <p:spPr>
          <a:xfrm rot="-1920000">
            <a:off x="2698700" y="1171260"/>
            <a:ext cx="4169435" cy="14659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635" y="0"/>
            <a:ext cx="13309600" cy="106838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y hobby related Royalty Free Vector Image - VectorStock"/>
          <p:cNvPicPr>
            <a:picLocks noChangeAspect="1"/>
          </p:cNvPicPr>
          <p:nvPr/>
        </p:nvPicPr>
        <p:blipFill rotWithShape="1">
          <a:blip r:embed="rId1"/>
          <a:srcRect l="698" r="-252" b="6977"/>
          <a:stretch>
            <a:fillRect/>
          </a:stretch>
        </p:blipFill>
        <p:spPr>
          <a:xfrm>
            <a:off x="542290" y="264160"/>
            <a:ext cx="1663065" cy="2848610"/>
          </a:xfrm>
          <a:prstGeom prst="rect">
            <a:avLst/>
          </a:prstGeom>
        </p:spPr>
      </p:pic>
      <p:sp>
        <p:nvSpPr>
          <p:cNvPr id="14" name="Title 1"/>
          <p:cNvSpPr txBox="1"/>
          <p:nvPr/>
        </p:nvSpPr>
        <p:spPr>
          <a:xfrm rot="19620000">
            <a:off x="5357120" y="2414815"/>
            <a:ext cx="2593675" cy="779223"/>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sz="6600" dirty="0">
                <a:gradFill>
                  <a:gsLst>
                    <a:gs pos="0">
                      <a:srgbClr val="E78529"/>
                    </a:gs>
                    <a:gs pos="100000">
                      <a:srgbClr val="311C23"/>
                    </a:gs>
                  </a:gsLst>
                  <a:lin ang="0" scaled="1"/>
                </a:gradFill>
                <a:latin typeface="Aharoni" panose="02010803020104030203"/>
                <a:cs typeface="Angsana New" panose="02020603050405020304"/>
              </a:rPr>
              <a:t> CLUB</a:t>
            </a:r>
            <a:endParaRPr lang="en-US" sz="6600">
              <a:gradFill>
                <a:gsLst>
                  <a:gs pos="0">
                    <a:srgbClr val="E78529"/>
                  </a:gs>
                  <a:gs pos="100000">
                    <a:srgbClr val="311C23"/>
                  </a:gs>
                </a:gsLst>
                <a:lin ang="0" scaled="1"/>
              </a:gradFill>
            </a:endParaRPr>
          </a:p>
        </p:txBody>
      </p:sp>
      <p:pic>
        <p:nvPicPr>
          <p:cNvPr id="12" name="Picture 11" descr="Multiethnic Children Forming A Circle With Hobby Concept Stock ..."/>
          <p:cNvPicPr>
            <a:picLocks noChangeAspect="1"/>
          </p:cNvPicPr>
          <p:nvPr/>
        </p:nvPicPr>
        <p:blipFill rotWithShape="1">
          <a:blip r:embed="rId2"/>
          <a:srcRect r="-231" b="5575"/>
          <a:stretch>
            <a:fillRect/>
          </a:stretch>
        </p:blipFill>
        <p:spPr>
          <a:xfrm>
            <a:off x="9841230" y="393700"/>
            <a:ext cx="3406775" cy="2719070"/>
          </a:xfrm>
          <a:prstGeom prst="rect">
            <a:avLst/>
          </a:prstGeom>
        </p:spPr>
      </p:pic>
      <p:pic>
        <p:nvPicPr>
          <p:cNvPr id="15" name="Picture 14" descr="A blue and black text&#10;&#10;Description automatically generated"/>
          <p:cNvPicPr>
            <a:picLocks noChangeAspect="1"/>
          </p:cNvPicPr>
          <p:nvPr/>
        </p:nvPicPr>
        <p:blipFill>
          <a:blip r:embed="rId3"/>
          <a:stretch>
            <a:fillRect/>
          </a:stretch>
        </p:blipFill>
        <p:spPr>
          <a:xfrm rot="-1920000">
            <a:off x="2698700" y="1171260"/>
            <a:ext cx="4169435" cy="1465952"/>
          </a:xfrm>
          <a:prstGeom prst="rect">
            <a:avLst/>
          </a:prstGeom>
        </p:spPr>
      </p:pic>
      <p:sp>
        <p:nvSpPr>
          <p:cNvPr id="3" name="TextBox 1"/>
          <p:cNvSpPr txBox="1"/>
          <p:nvPr>
            <p:custDataLst>
              <p:tags r:id="rId4"/>
            </p:custDataLst>
          </p:nvPr>
        </p:nvSpPr>
        <p:spPr>
          <a:xfrm>
            <a:off x="573405" y="3836035"/>
            <a:ext cx="11618595" cy="3723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p>
            <a:pPr>
              <a:lnSpc>
                <a:spcPct val="200000"/>
              </a:lnSpc>
            </a:pPr>
            <a:r>
              <a:rPr lang="en-US" sz="2400" b="1" dirty="0">
                <a:solidFill>
                  <a:srgbClr val="C00000"/>
                </a:solidFill>
                <a:latin typeface="Calibri" panose="020F0502020204030204" pitchFamily="34" charset="0"/>
                <a:cs typeface="Calibri" panose="020F0502020204030204" pitchFamily="34" charset="0"/>
                <a:sym typeface="+mn-ea"/>
              </a:rPr>
              <a:t>WEEK 3				CLASS : III A,B,C		DATE  : 27.11.24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Topic : </a:t>
            </a:r>
            <a:r>
              <a:rPr lang="en-US" sz="2200" dirty="0">
                <a:solidFill>
                  <a:srgbClr val="C00000"/>
                </a:solidFill>
                <a:latin typeface="Calibri" panose="020F0502020204030204" pitchFamily="34" charset="0"/>
                <a:cs typeface="Calibri" panose="020F0502020204030204" pitchFamily="34" charset="0"/>
                <a:sym typeface="+mn-ea"/>
              </a:rPr>
              <a:t>Students Own Talents.</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Students demonstrate their own talents on music.</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200000"/>
              </a:lnSpc>
            </a:pPr>
            <a:r>
              <a:rPr lang="en-US" sz="2400" b="1" u="sng" dirty="0">
                <a:solidFill>
                  <a:srgbClr val="C00000"/>
                </a:solidFill>
                <a:latin typeface="Calibri" panose="020F0502020204030204" pitchFamily="34" charset="0"/>
                <a:cs typeface="Calibri" panose="020F0502020204030204" pitchFamily="34" charset="0"/>
                <a:sym typeface="+mn-ea"/>
              </a:rPr>
              <a:t>Learning Outcome:</a:t>
            </a:r>
            <a:r>
              <a:rPr lang="en-US" sz="2400"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Students will be express their own talents on music such as singing, playing instruments, human beat box. Interested students bring their own musical instruments.</a:t>
            </a:r>
            <a:endParaRPr lang="en-US" sz="2200"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Content Placeholder 3" descr="A group of people holding signs&#10;&#10;Description automatically generated"/>
          <p:cNvPicPr>
            <a:picLocks noGrp="1" noChangeAspect="1"/>
          </p:cNvPicPr>
          <p:nvPr>
            <p:ph idx="1"/>
          </p:nvPr>
        </p:nvPicPr>
        <p:blipFill>
          <a:blip r:embed="rId1"/>
          <a:stretch>
            <a:fillRect/>
          </a:stretch>
        </p:blipFill>
        <p:spPr>
          <a:xfrm>
            <a:off x="3810" y="808355"/>
            <a:ext cx="12184380" cy="2240280"/>
          </a:xfrm>
        </p:spPr>
      </p:pic>
      <p:sp>
        <p:nvSpPr>
          <p:cNvPr id="6" name="Title 1"/>
          <p:cNvSpPr txBox="1"/>
          <p:nvPr/>
        </p:nvSpPr>
        <p:spPr>
          <a:xfrm>
            <a:off x="150020" y="-312"/>
            <a:ext cx="9848463" cy="103400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a:spcAft>
                <a:spcPts val="600"/>
              </a:spcAft>
            </a:pPr>
            <a:r>
              <a:rPr lang="en-US" sz="6000" dirty="0">
                <a:gradFill>
                  <a:gsLst>
                    <a:gs pos="0">
                      <a:srgbClr val="E78529"/>
                    </a:gs>
                    <a:gs pos="100000">
                      <a:srgbClr val="311C23"/>
                    </a:gs>
                  </a:gsLst>
                  <a:lin ang="0" scaled="1"/>
                </a:gradFill>
                <a:latin typeface="Aharoni" panose="02010803020104030203"/>
                <a:cs typeface="Angsana New" panose="02020603050405020304"/>
              </a:rPr>
              <a:t>VOLUNTEERING CLUB</a:t>
            </a:r>
            <a:endParaRPr lang="en-US" sz="6000" dirty="0">
              <a:gradFill>
                <a:gsLst>
                  <a:gs pos="0">
                    <a:srgbClr val="E78529"/>
                  </a:gs>
                  <a:gs pos="100000">
                    <a:srgbClr val="311C23"/>
                  </a:gs>
                </a:gsLst>
                <a:lin ang="0" scaled="1"/>
              </a:gradFill>
              <a:latin typeface="Aharoni" panose="02010803020104030203"/>
              <a:cs typeface="Angsana New" panose="02020603050405020304"/>
            </a:endParaRPr>
          </a:p>
        </p:txBody>
      </p:sp>
      <p:sp>
        <p:nvSpPr>
          <p:cNvPr id="14" name="TextBox 13"/>
          <p:cNvSpPr txBox="1"/>
          <p:nvPr/>
        </p:nvSpPr>
        <p:spPr>
          <a:xfrm>
            <a:off x="3810" y="3049270"/>
            <a:ext cx="12188190" cy="4337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r>
              <a:rPr lang="en-US" sz="2400" b="1" dirty="0">
                <a:solidFill>
                  <a:srgbClr val="002060"/>
                </a:solidFill>
                <a:latin typeface="Calibri" panose="020F0502020204030204" pitchFamily="34" charset="0"/>
                <a:cs typeface="Calibri" panose="020F0502020204030204" pitchFamily="34" charset="0"/>
                <a:sym typeface="+mn-ea"/>
              </a:rPr>
              <a:t>WEEK 1				CLASS : IX B		DATE  : 6.11.24</a:t>
            </a:r>
            <a:endParaRPr lang="en-US" sz="2400" b="1"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Topic : </a:t>
            </a:r>
            <a:r>
              <a:rPr lang="en-US" sz="2200" dirty="0">
                <a:solidFill>
                  <a:srgbClr val="002060"/>
                </a:solidFill>
                <a:latin typeface="Calibri" panose="020F0502020204030204" pitchFamily="34" charset="0"/>
                <a:cs typeface="Calibri" panose="020F0502020204030204" pitchFamily="34" charset="0"/>
                <a:sym typeface="+mn-ea"/>
              </a:rPr>
              <a:t>Survey on cleanliness and self- cleanliness awareness to GCC workers</a:t>
            </a:r>
            <a:r>
              <a:rPr lang="en-US" sz="2200" b="1" dirty="0">
                <a:solidFill>
                  <a:srgbClr val="002060"/>
                </a:solidFill>
                <a:latin typeface="Calibri" panose="020F0502020204030204" pitchFamily="34" charset="0"/>
                <a:cs typeface="Calibri" panose="020F0502020204030204" pitchFamily="34" charset="0"/>
                <a:sym typeface="+mn-ea"/>
              </a:rPr>
              <a:t>	</a:t>
            </a:r>
            <a:endParaRPr lang="en-US" sz="2400" b="1"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Activity </a:t>
            </a:r>
            <a:r>
              <a:rPr lang="en-US" sz="2400" b="1" dirty="0">
                <a:solidFill>
                  <a:srgbClr val="002060"/>
                </a:solidFill>
                <a:latin typeface="Calibri" panose="020F0502020204030204" pitchFamily="34" charset="0"/>
                <a:cs typeface="Calibri" panose="020F0502020204030204" pitchFamily="34" charset="0"/>
                <a:sym typeface="+mn-ea"/>
              </a:rPr>
              <a:t>: </a:t>
            </a:r>
            <a:r>
              <a:rPr lang="en-US" sz="2200" dirty="0">
                <a:solidFill>
                  <a:srgbClr val="002060"/>
                </a:solidFill>
                <a:latin typeface="Calibri" panose="020F0502020204030204" pitchFamily="34" charset="0"/>
                <a:cs typeface="Calibri" panose="020F0502020204030204" pitchFamily="34" charset="0"/>
                <a:sym typeface="+mn-ea"/>
              </a:rPr>
              <a:t>PPT will be shown about the duties of the GCC workers and their contribution towards cleanliness.</a:t>
            </a:r>
            <a:endParaRPr lang="en-US" sz="2200"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Learning Outcome</a:t>
            </a:r>
            <a:r>
              <a:rPr lang="en-US" sz="2400" b="1" dirty="0">
                <a:solidFill>
                  <a:srgbClr val="002060"/>
                </a:solidFill>
                <a:latin typeface="Calibri" panose="020F0502020204030204" pitchFamily="34" charset="0"/>
                <a:cs typeface="Calibri" panose="020F0502020204030204" pitchFamily="34" charset="0"/>
                <a:sym typeface="+mn-ea"/>
              </a:rPr>
              <a:t>:</a:t>
            </a:r>
            <a:endParaRPr lang="en-US" sz="2400" b="1" dirty="0">
              <a:solidFill>
                <a:srgbClr val="002060"/>
              </a:solidFill>
              <a:latin typeface="Calibri" panose="020F0502020204030204" pitchFamily="34" charset="0"/>
              <a:cs typeface="Calibri" panose="020F0502020204030204" pitchFamily="34" charset="0"/>
              <a:sym typeface="+mn-ea"/>
            </a:endParaRPr>
          </a:p>
          <a:p>
            <a:pPr indent="0" algn="l">
              <a:lnSpc>
                <a:spcPct val="150000"/>
              </a:lnSpc>
              <a:buNone/>
            </a:pPr>
            <a:r>
              <a:rPr lang="en-US" sz="2400" dirty="0">
                <a:solidFill>
                  <a:srgbClr val="002060"/>
                </a:solidFill>
                <a:latin typeface="Calibri" panose="020F0502020204030204" pitchFamily="34" charset="0"/>
                <a:cs typeface="Calibri" panose="020F0502020204030204" pitchFamily="34" charset="0"/>
                <a:sym typeface="+mn-ea"/>
              </a:rPr>
              <a:t>Students</a:t>
            </a:r>
            <a:r>
              <a:rPr lang="en-US" sz="2200" dirty="0">
                <a:solidFill>
                  <a:srgbClr val="002060"/>
                </a:solidFill>
                <a:latin typeface="Calibri" panose="020F0502020204030204" pitchFamily="34" charset="0"/>
                <a:cs typeface="Calibri" panose="020F0502020204030204" pitchFamily="34" charset="0"/>
                <a:sym typeface="+mn-ea"/>
              </a:rPr>
              <a:t> will be able to compose and write the GCC workers contribution to the cleanliness of the</a:t>
            </a:r>
            <a:endParaRPr lang="en-US" sz="2200" dirty="0">
              <a:solidFill>
                <a:srgbClr val="002060"/>
              </a:solidFill>
              <a:latin typeface="Calibri" panose="020F0502020204030204" pitchFamily="34" charset="0"/>
              <a:cs typeface="Calibri" panose="020F0502020204030204" pitchFamily="34" charset="0"/>
              <a:sym typeface="+mn-ea"/>
            </a:endParaRPr>
          </a:p>
          <a:p>
            <a:pPr indent="0" algn="l">
              <a:lnSpc>
                <a:spcPct val="150000"/>
              </a:lnSpc>
              <a:buNone/>
            </a:pPr>
            <a:r>
              <a:rPr lang="en-US" sz="2200" dirty="0">
                <a:solidFill>
                  <a:srgbClr val="002060"/>
                </a:solidFill>
                <a:latin typeface="Calibri" panose="020F0502020204030204" pitchFamily="34" charset="0"/>
                <a:cs typeface="Calibri" panose="020F0502020204030204" pitchFamily="34" charset="0"/>
                <a:sym typeface="+mn-ea"/>
              </a:rPr>
              <a:t>community.</a:t>
            </a:r>
            <a:endParaRPr lang="en-US" sz="2200" dirty="0">
              <a:solidFill>
                <a:srgbClr val="00206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Content Placeholder 3" descr="A group of people holding signs&#10;&#10;Description automatically generated"/>
          <p:cNvPicPr>
            <a:picLocks noGrp="1" noChangeAspect="1"/>
          </p:cNvPicPr>
          <p:nvPr>
            <p:ph idx="1"/>
          </p:nvPr>
        </p:nvPicPr>
        <p:blipFill>
          <a:blip r:embed="rId1"/>
          <a:stretch>
            <a:fillRect/>
          </a:stretch>
        </p:blipFill>
        <p:spPr>
          <a:xfrm>
            <a:off x="3810" y="808355"/>
            <a:ext cx="12184380" cy="2240280"/>
          </a:xfrm>
        </p:spPr>
      </p:pic>
      <p:sp>
        <p:nvSpPr>
          <p:cNvPr id="6" name="Title 1"/>
          <p:cNvSpPr txBox="1"/>
          <p:nvPr/>
        </p:nvSpPr>
        <p:spPr>
          <a:xfrm>
            <a:off x="150020" y="-312"/>
            <a:ext cx="9848463" cy="103400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a:spcAft>
                <a:spcPts val="600"/>
              </a:spcAft>
            </a:pPr>
            <a:r>
              <a:rPr lang="en-US" sz="6000" dirty="0">
                <a:gradFill>
                  <a:gsLst>
                    <a:gs pos="0">
                      <a:srgbClr val="E78529"/>
                    </a:gs>
                    <a:gs pos="100000">
                      <a:srgbClr val="311C23"/>
                    </a:gs>
                  </a:gsLst>
                  <a:lin ang="0" scaled="1"/>
                </a:gradFill>
                <a:latin typeface="Aharoni" panose="02010803020104030203"/>
                <a:cs typeface="Angsana New" panose="02020603050405020304"/>
              </a:rPr>
              <a:t>VOLUNTEERING CLUB</a:t>
            </a:r>
            <a:endParaRPr lang="en-US" sz="6000" dirty="0">
              <a:gradFill>
                <a:gsLst>
                  <a:gs pos="0">
                    <a:srgbClr val="E78529"/>
                  </a:gs>
                  <a:gs pos="100000">
                    <a:srgbClr val="311C23"/>
                  </a:gs>
                </a:gsLst>
                <a:lin ang="0" scaled="1"/>
              </a:gradFill>
              <a:latin typeface="Aharoni" panose="02010803020104030203"/>
              <a:cs typeface="Angsana New" panose="02020603050405020304"/>
            </a:endParaRPr>
          </a:p>
        </p:txBody>
      </p:sp>
      <p:sp>
        <p:nvSpPr>
          <p:cNvPr id="14" name="TextBox 13"/>
          <p:cNvSpPr txBox="1"/>
          <p:nvPr/>
        </p:nvSpPr>
        <p:spPr>
          <a:xfrm>
            <a:off x="3810" y="3049270"/>
            <a:ext cx="12188190" cy="3415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r>
              <a:rPr lang="en-US" sz="2400" b="1" dirty="0">
                <a:solidFill>
                  <a:srgbClr val="002060"/>
                </a:solidFill>
                <a:latin typeface="Calibri" panose="020F0502020204030204" pitchFamily="34" charset="0"/>
                <a:cs typeface="Calibri" panose="020F0502020204030204" pitchFamily="34" charset="0"/>
                <a:sym typeface="+mn-ea"/>
              </a:rPr>
              <a:t>WEEK 2				CLASS : IX B		DATE  : 13.11.24</a:t>
            </a:r>
            <a:endParaRPr lang="en-US" sz="2400" b="1"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Topic : </a:t>
            </a:r>
            <a:r>
              <a:rPr lang="en-US" sz="2200" dirty="0">
                <a:solidFill>
                  <a:srgbClr val="002060"/>
                </a:solidFill>
                <a:latin typeface="Calibri" panose="020F0502020204030204" pitchFamily="34" charset="0"/>
                <a:cs typeface="Calibri" panose="020F0502020204030204" pitchFamily="34" charset="0"/>
                <a:sym typeface="+mn-ea"/>
              </a:rPr>
              <a:t>Survey on cleanliness and self- cleanliness awareness to GCC workers</a:t>
            </a:r>
            <a:r>
              <a:rPr lang="en-US" sz="2200" b="1" dirty="0">
                <a:solidFill>
                  <a:srgbClr val="002060"/>
                </a:solidFill>
                <a:latin typeface="Calibri" panose="020F0502020204030204" pitchFamily="34" charset="0"/>
                <a:cs typeface="Calibri" panose="020F0502020204030204" pitchFamily="34" charset="0"/>
                <a:sym typeface="+mn-ea"/>
              </a:rPr>
              <a:t>	</a:t>
            </a:r>
            <a:endParaRPr lang="en-US" sz="2400" b="1"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Activity </a:t>
            </a:r>
            <a:r>
              <a:rPr lang="en-US" sz="2400" b="1" dirty="0">
                <a:solidFill>
                  <a:srgbClr val="002060"/>
                </a:solidFill>
                <a:latin typeface="Calibri" panose="020F0502020204030204" pitchFamily="34" charset="0"/>
                <a:cs typeface="Calibri" panose="020F0502020204030204" pitchFamily="34" charset="0"/>
                <a:sym typeface="+mn-ea"/>
              </a:rPr>
              <a:t>: </a:t>
            </a:r>
            <a:r>
              <a:rPr lang="en-US" sz="2200" dirty="0">
                <a:solidFill>
                  <a:srgbClr val="002060"/>
                </a:solidFill>
                <a:latin typeface="Calibri" panose="020F0502020204030204" pitchFamily="34" charset="0"/>
                <a:cs typeface="Calibri" panose="020F0502020204030204" pitchFamily="34" charset="0"/>
                <a:sym typeface="+mn-ea"/>
              </a:rPr>
              <a:t>Preparation of Survey.</a:t>
            </a:r>
            <a:endParaRPr lang="en-US" sz="2200"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Learning Outcome</a:t>
            </a:r>
            <a:r>
              <a:rPr lang="en-US" sz="2400" b="1" dirty="0">
                <a:solidFill>
                  <a:srgbClr val="002060"/>
                </a:solidFill>
                <a:latin typeface="Calibri" panose="020F0502020204030204" pitchFamily="34" charset="0"/>
                <a:cs typeface="Calibri" panose="020F0502020204030204" pitchFamily="34" charset="0"/>
                <a:sym typeface="+mn-ea"/>
              </a:rPr>
              <a:t>:</a:t>
            </a:r>
            <a:endParaRPr lang="en-US" sz="2400" b="1" dirty="0">
              <a:solidFill>
                <a:srgbClr val="002060"/>
              </a:solidFill>
              <a:latin typeface="Calibri" panose="020F0502020204030204" pitchFamily="34" charset="0"/>
              <a:cs typeface="Calibri" panose="020F0502020204030204" pitchFamily="34" charset="0"/>
              <a:sym typeface="+mn-ea"/>
            </a:endParaRPr>
          </a:p>
          <a:p>
            <a:pPr indent="0" algn="l">
              <a:lnSpc>
                <a:spcPct val="150000"/>
              </a:lnSpc>
              <a:buNone/>
            </a:pPr>
            <a:r>
              <a:rPr lang="en-US" sz="2200" dirty="0">
                <a:solidFill>
                  <a:srgbClr val="002060"/>
                </a:solidFill>
                <a:latin typeface="Calibri" panose="020F0502020204030204" pitchFamily="34" charset="0"/>
                <a:cs typeface="Calibri" panose="020F0502020204030204" pitchFamily="34" charset="0"/>
                <a:sym typeface="+mn-ea"/>
              </a:rPr>
              <a:t>To assess the effects of cleanliness measures taken by the GCC workers  and to collaborate with the GCC workers and the community people to build a better community.</a:t>
            </a:r>
            <a:endParaRPr lang="en-US" sz="2200" dirty="0">
              <a:solidFill>
                <a:srgbClr val="00206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Content Placeholder 3" descr="A group of people holding signs&#10;&#10;Description automatically generated"/>
          <p:cNvPicPr>
            <a:picLocks noGrp="1" noChangeAspect="1"/>
          </p:cNvPicPr>
          <p:nvPr>
            <p:ph idx="1"/>
          </p:nvPr>
        </p:nvPicPr>
        <p:blipFill>
          <a:blip r:embed="rId1"/>
          <a:stretch>
            <a:fillRect/>
          </a:stretch>
        </p:blipFill>
        <p:spPr>
          <a:xfrm>
            <a:off x="3810" y="808355"/>
            <a:ext cx="12184380" cy="2240280"/>
          </a:xfrm>
        </p:spPr>
      </p:pic>
      <p:sp>
        <p:nvSpPr>
          <p:cNvPr id="6" name="Title 1"/>
          <p:cNvSpPr txBox="1"/>
          <p:nvPr/>
        </p:nvSpPr>
        <p:spPr>
          <a:xfrm>
            <a:off x="150020" y="-312"/>
            <a:ext cx="9848463" cy="103400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a:spcAft>
                <a:spcPts val="600"/>
              </a:spcAft>
            </a:pPr>
            <a:r>
              <a:rPr lang="en-US" sz="6000" dirty="0">
                <a:gradFill>
                  <a:gsLst>
                    <a:gs pos="0">
                      <a:srgbClr val="E78529"/>
                    </a:gs>
                    <a:gs pos="100000">
                      <a:srgbClr val="311C23"/>
                    </a:gs>
                  </a:gsLst>
                  <a:lin ang="0" scaled="1"/>
                </a:gradFill>
                <a:latin typeface="Aharoni" panose="02010803020104030203"/>
                <a:cs typeface="Angsana New" panose="02020603050405020304"/>
              </a:rPr>
              <a:t>VOLUNTEERING CLUB</a:t>
            </a:r>
            <a:endParaRPr lang="en-US" sz="6000" dirty="0">
              <a:gradFill>
                <a:gsLst>
                  <a:gs pos="0">
                    <a:srgbClr val="E78529"/>
                  </a:gs>
                  <a:gs pos="100000">
                    <a:srgbClr val="311C23"/>
                  </a:gs>
                </a:gsLst>
                <a:lin ang="0" scaled="1"/>
              </a:gradFill>
              <a:latin typeface="Aharoni" panose="02010803020104030203"/>
              <a:cs typeface="Angsana New" panose="02020603050405020304"/>
            </a:endParaRPr>
          </a:p>
        </p:txBody>
      </p:sp>
      <p:sp>
        <p:nvSpPr>
          <p:cNvPr id="2" name="TextBox 13"/>
          <p:cNvSpPr txBox="1"/>
          <p:nvPr>
            <p:custDataLst>
              <p:tags r:id="rId2"/>
            </p:custDataLst>
          </p:nvPr>
        </p:nvSpPr>
        <p:spPr>
          <a:xfrm>
            <a:off x="160655" y="3049270"/>
            <a:ext cx="12027535" cy="3942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p>
            <a:pPr algn="l">
              <a:lnSpc>
                <a:spcPct val="150000"/>
              </a:lnSpc>
            </a:pPr>
            <a:r>
              <a:rPr lang="en-US" sz="2400" b="1" dirty="0">
                <a:solidFill>
                  <a:srgbClr val="002060"/>
                </a:solidFill>
                <a:latin typeface="Calibri" panose="020F0502020204030204" pitchFamily="34" charset="0"/>
                <a:cs typeface="Calibri" panose="020F0502020204030204" pitchFamily="34" charset="0"/>
                <a:sym typeface="+mn-ea"/>
              </a:rPr>
              <a:t>WEEK 3				CLASS : IX B		DATE  : 27.11.24</a:t>
            </a:r>
            <a:endParaRPr lang="en-US" sz="2400" b="1"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Topic : </a:t>
            </a:r>
            <a:r>
              <a:rPr lang="en-US" sz="2200" dirty="0">
                <a:solidFill>
                  <a:srgbClr val="002060"/>
                </a:solidFill>
                <a:latin typeface="Calibri" panose="020F0502020204030204" pitchFamily="34" charset="0"/>
                <a:cs typeface="Calibri" panose="020F0502020204030204" pitchFamily="34" charset="0"/>
                <a:sym typeface="+mn-ea"/>
              </a:rPr>
              <a:t>Survey on cleanliness and self- cleanliness awareness to GCC workers</a:t>
            </a:r>
            <a:r>
              <a:rPr lang="en-US" sz="2400" b="1" dirty="0">
                <a:solidFill>
                  <a:srgbClr val="002060"/>
                </a:solidFill>
                <a:latin typeface="Calibri" panose="020F0502020204030204" pitchFamily="34" charset="0"/>
                <a:cs typeface="Calibri" panose="020F0502020204030204" pitchFamily="34" charset="0"/>
                <a:sym typeface="+mn-ea"/>
              </a:rPr>
              <a:t>	</a:t>
            </a:r>
            <a:endParaRPr lang="en-US" sz="2400" b="1"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Activity </a:t>
            </a:r>
            <a:r>
              <a:rPr lang="en-US" sz="2400" b="1" dirty="0">
                <a:solidFill>
                  <a:srgbClr val="002060"/>
                </a:solidFill>
                <a:latin typeface="Calibri" panose="020F0502020204030204" pitchFamily="34" charset="0"/>
                <a:cs typeface="Calibri" panose="020F0502020204030204" pitchFamily="34" charset="0"/>
                <a:sym typeface="+mn-ea"/>
              </a:rPr>
              <a:t>:</a:t>
            </a:r>
            <a:r>
              <a:rPr lang="en-US" sz="2400" dirty="0">
                <a:solidFill>
                  <a:srgbClr val="002060"/>
                </a:solidFill>
                <a:latin typeface="Calibri" panose="020F0502020204030204" pitchFamily="34" charset="0"/>
                <a:cs typeface="Calibri" panose="020F0502020204030204" pitchFamily="34" charset="0"/>
                <a:sym typeface="+mn-ea"/>
              </a:rPr>
              <a:t> </a:t>
            </a:r>
            <a:r>
              <a:rPr lang="en-US" sz="2200" dirty="0">
                <a:solidFill>
                  <a:srgbClr val="002060"/>
                </a:solidFill>
                <a:latin typeface="Calibri" panose="020F0502020204030204" pitchFamily="34" charset="0"/>
                <a:cs typeface="Calibri" panose="020F0502020204030204" pitchFamily="34" charset="0"/>
                <a:sym typeface="+mn-ea"/>
              </a:rPr>
              <a:t>Field Trip: Learners will be taken to nearby community for awareness of cleanliness and to support GCC workers.</a:t>
            </a:r>
            <a:endParaRPr lang="en-US" sz="2200" dirty="0">
              <a:solidFill>
                <a:srgbClr val="00206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002060"/>
                </a:solidFill>
                <a:latin typeface="Calibri" panose="020F0502020204030204" pitchFamily="34" charset="0"/>
                <a:cs typeface="Calibri" panose="020F0502020204030204" pitchFamily="34" charset="0"/>
                <a:sym typeface="+mn-ea"/>
              </a:rPr>
              <a:t>Learning Outcome:</a:t>
            </a:r>
            <a:r>
              <a:rPr lang="en-US" sz="2400" b="1" dirty="0">
                <a:solidFill>
                  <a:srgbClr val="002060"/>
                </a:solidFill>
                <a:latin typeface="Calibri" panose="020F0502020204030204" pitchFamily="34" charset="0"/>
                <a:cs typeface="Calibri" panose="020F0502020204030204" pitchFamily="34" charset="0"/>
                <a:sym typeface="+mn-ea"/>
              </a:rPr>
              <a:t> </a:t>
            </a:r>
            <a:endParaRPr lang="en-US" sz="2400" b="1" dirty="0">
              <a:solidFill>
                <a:srgbClr val="002060"/>
              </a:solidFill>
              <a:latin typeface="Calibri" panose="020F0502020204030204" pitchFamily="34" charset="0"/>
              <a:cs typeface="Calibri" panose="020F0502020204030204" pitchFamily="34" charset="0"/>
              <a:sym typeface="+mn-ea"/>
            </a:endParaRPr>
          </a:p>
          <a:p>
            <a:pPr indent="0" algn="l">
              <a:lnSpc>
                <a:spcPct val="150000"/>
              </a:lnSpc>
              <a:buNone/>
            </a:pPr>
            <a:r>
              <a:rPr lang="en-US" sz="2400" dirty="0">
                <a:solidFill>
                  <a:srgbClr val="002060"/>
                </a:solidFill>
                <a:latin typeface="Calibri" panose="020F0502020204030204" pitchFamily="34" charset="0"/>
                <a:cs typeface="Calibri" panose="020F0502020204030204" pitchFamily="34" charset="0"/>
                <a:sym typeface="+mn-ea"/>
              </a:rPr>
              <a:t>Learners will reflect and role-play their contribution on the cleanliness of the community.</a:t>
            </a:r>
            <a:endParaRPr lang="en-US" sz="2400" dirty="0">
              <a:solidFill>
                <a:srgbClr val="002060"/>
              </a:solidFill>
              <a:latin typeface="Calibri" panose="020F0502020204030204" pitchFamily="34" charset="0"/>
              <a:cs typeface="Calibri" panose="020F0502020204030204" pitchFamily="34" charset="0"/>
              <a:sym typeface="+mn-ea"/>
            </a:endParaRPr>
          </a:p>
          <a:p>
            <a:pPr algn="l">
              <a:lnSpc>
                <a:spcPct val="150000"/>
              </a:lnSpc>
            </a:pPr>
            <a:endParaRPr lang="en-US" sz="2400" dirty="0">
              <a:solidFill>
                <a:srgbClr val="00206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tennis ball hitting on a net"/>
          <p:cNvPicPr>
            <a:picLocks noChangeAspect="1"/>
          </p:cNvPicPr>
          <p:nvPr/>
        </p:nvPicPr>
        <p:blipFill>
          <a:blip r:embed="rId1"/>
          <a:srcRect t="15045" r="-2" b="-2"/>
          <a:stretch>
            <a:fillRect/>
          </a:stretch>
        </p:blipFill>
        <p:spPr>
          <a:xfrm>
            <a:off x="20" y="10"/>
            <a:ext cx="1219197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rot="10800000">
            <a:off x="447675" y="0"/>
            <a:ext cx="1175194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9693" y="-4562"/>
            <a:ext cx="6575097" cy="1314396"/>
          </a:xfrm>
        </p:spPr>
        <p:txBody>
          <a:bodyPr vert="horz" lIns="91440" tIns="45720" rIns="91440" bIns="45720" rtlCol="0" anchor="t">
            <a:noAutofit/>
          </a:bodyPr>
          <a:lstStyle/>
          <a:p>
            <a:pPr algn="r"/>
            <a:r>
              <a:rPr lang="en-US" sz="7200" dirty="0">
                <a:solidFill>
                  <a:schemeClr val="bg2"/>
                </a:solidFill>
                <a:latin typeface="Aharoni" panose="02010803020104030203"/>
                <a:cs typeface="Angsana New" panose="02020603050405020304"/>
              </a:rPr>
              <a:t>SPORTS CLUB</a:t>
            </a:r>
            <a:endParaRPr lang="en-US" sz="7200" dirty="0">
              <a:solidFill>
                <a:schemeClr val="bg2"/>
              </a:solidFill>
              <a:latin typeface="Aharoni" panose="02010803020104030203"/>
              <a:cs typeface="Angsana New" panose="02020603050405020304"/>
            </a:endParaRPr>
          </a:p>
        </p:txBody>
      </p:sp>
      <p:sp>
        <p:nvSpPr>
          <p:cNvPr id="4" name="TextBox 3"/>
          <p:cNvSpPr txBox="1"/>
          <p:nvPr/>
        </p:nvSpPr>
        <p:spPr>
          <a:xfrm>
            <a:off x="5408295" y="956945"/>
            <a:ext cx="6518275" cy="5447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200000"/>
              </a:lnSpc>
            </a:pPr>
            <a:r>
              <a:rPr lang="en-US" sz="2400" b="1" dirty="0">
                <a:solidFill>
                  <a:schemeClr val="bg1"/>
                </a:solidFill>
                <a:latin typeface="Calibri" panose="020F0502020204030204" pitchFamily="34" charset="0"/>
                <a:cs typeface="Calibri" panose="020F0502020204030204" pitchFamily="34" charset="0"/>
                <a:sym typeface="+mn-ea"/>
              </a:rPr>
              <a:t>WEEK 1			DATE  : 6.11.24</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bg1"/>
                </a:solidFill>
                <a:latin typeface="Calibri" panose="020F0502020204030204" pitchFamily="34" charset="0"/>
                <a:cs typeface="Calibri" panose="020F0502020204030204" pitchFamily="34" charset="0"/>
                <a:sym typeface="+mn-ea"/>
              </a:rPr>
              <a:t>Topic :</a:t>
            </a:r>
            <a:r>
              <a:rPr lang="en-US" sz="2400" dirty="0">
                <a:solidFill>
                  <a:schemeClr val="bg1"/>
                </a:solidFill>
                <a:latin typeface="Calibri" panose="020F0502020204030204" pitchFamily="34" charset="0"/>
                <a:cs typeface="Calibri" panose="020F0502020204030204" pitchFamily="34" charset="0"/>
                <a:sym typeface="+mn-ea"/>
              </a:rPr>
              <a:t> Introduction to Over hand service in volley ball(Ball Toss)</a:t>
            </a:r>
            <a:endParaRPr lang="en-US" sz="2200" dirty="0">
              <a:solidFill>
                <a:schemeClr val="bg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bg1"/>
                </a:solidFill>
                <a:latin typeface="Calibri" panose="020F0502020204030204" pitchFamily="34" charset="0"/>
                <a:cs typeface="Calibri" panose="020F0502020204030204" pitchFamily="34" charset="0"/>
                <a:sym typeface="+mn-ea"/>
              </a:rPr>
              <a:t>Activity </a:t>
            </a:r>
            <a:r>
              <a:rPr lang="en-US" sz="2400" b="1" dirty="0">
                <a:solidFill>
                  <a:schemeClr val="bg1"/>
                </a:solidFill>
                <a:latin typeface="Calibri" panose="020F0502020204030204" pitchFamily="34" charset="0"/>
                <a:cs typeface="Calibri" panose="020F0502020204030204" pitchFamily="34" charset="0"/>
                <a:sym typeface="+mn-ea"/>
              </a:rPr>
              <a:t>: </a:t>
            </a:r>
            <a:r>
              <a:rPr lang="en-US" sz="2200" dirty="0">
                <a:solidFill>
                  <a:schemeClr val="bg1"/>
                </a:solidFill>
                <a:latin typeface="Calibri" panose="020F0502020204030204" pitchFamily="34" charset="0"/>
                <a:cs typeface="Calibri" panose="020F0502020204030204" pitchFamily="34" charset="0"/>
                <a:sym typeface="+mn-ea"/>
              </a:rPr>
              <a:t>Specific warmup, rotation, teaching the skills, practicing the skills, lead up activity, warm down.</a:t>
            </a:r>
            <a:endParaRPr lang="en-US" sz="2200" dirty="0">
              <a:solidFill>
                <a:schemeClr val="bg1"/>
              </a:solidFill>
              <a:latin typeface="Calibri" panose="020F0502020204030204" pitchFamily="34" charset="0"/>
              <a:cs typeface="Calibri" panose="020F0502020204030204" pitchFamily="34" charset="0"/>
              <a:sym typeface="+mn-ea"/>
            </a:endParaRPr>
          </a:p>
          <a:p>
            <a:pPr algn="l">
              <a:lnSpc>
                <a:spcPct val="200000"/>
              </a:lnSpc>
            </a:pPr>
            <a:endParaRPr lang="en-US" sz="2400" dirty="0">
              <a:solidFill>
                <a:schemeClr val="bg1"/>
              </a:solidFill>
              <a:latin typeface="Calibri" panose="020F0502020204030204" pitchFamily="34" charset="0"/>
              <a:cs typeface="Calibri" panose="020F0502020204030204" pitchFamily="34" charset="0"/>
              <a:sym typeface="+mn-ea"/>
            </a:endParaRPr>
          </a:p>
          <a:p>
            <a:pPr algn="l">
              <a:lnSpc>
                <a:spcPct val="200000"/>
              </a:lnSpc>
            </a:pPr>
            <a:endParaRPr lang="en-US" sz="2400" dirty="0">
              <a:solidFill>
                <a:schemeClr val="bg1"/>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tennis ball hitting on a net"/>
          <p:cNvPicPr>
            <a:picLocks noChangeAspect="1"/>
          </p:cNvPicPr>
          <p:nvPr/>
        </p:nvPicPr>
        <p:blipFill>
          <a:blip r:embed="rId1"/>
          <a:srcRect t="15045" r="-2" b="-2"/>
          <a:stretch>
            <a:fillRect/>
          </a:stretch>
        </p:blipFill>
        <p:spPr>
          <a:xfrm>
            <a:off x="20" y="10"/>
            <a:ext cx="1219197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rot="10800000">
            <a:off x="447675" y="0"/>
            <a:ext cx="1175194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9693" y="-4562"/>
            <a:ext cx="6575097" cy="1314396"/>
          </a:xfrm>
        </p:spPr>
        <p:txBody>
          <a:bodyPr vert="horz" lIns="91440" tIns="45720" rIns="91440" bIns="45720" rtlCol="0" anchor="t">
            <a:noAutofit/>
          </a:bodyPr>
          <a:lstStyle/>
          <a:p>
            <a:pPr algn="r"/>
            <a:r>
              <a:rPr lang="en-US" sz="7200" dirty="0">
                <a:solidFill>
                  <a:schemeClr val="bg2"/>
                </a:solidFill>
                <a:latin typeface="Aharoni" panose="02010803020104030203"/>
                <a:cs typeface="Angsana New" panose="02020603050405020304"/>
              </a:rPr>
              <a:t>SPORTS CLUB</a:t>
            </a:r>
            <a:endParaRPr lang="en-US" sz="7200" dirty="0">
              <a:solidFill>
                <a:schemeClr val="bg2"/>
              </a:solidFill>
              <a:latin typeface="Aharoni" panose="02010803020104030203"/>
              <a:cs typeface="Angsana New" panose="02020603050405020304"/>
            </a:endParaRPr>
          </a:p>
        </p:txBody>
      </p:sp>
      <p:sp>
        <p:nvSpPr>
          <p:cNvPr id="4" name="TextBox 3"/>
          <p:cNvSpPr txBox="1"/>
          <p:nvPr/>
        </p:nvSpPr>
        <p:spPr>
          <a:xfrm>
            <a:off x="5408295" y="956945"/>
            <a:ext cx="6518275" cy="5447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200000"/>
              </a:lnSpc>
            </a:pPr>
            <a:r>
              <a:rPr lang="en-US" sz="2400" b="1" dirty="0">
                <a:solidFill>
                  <a:schemeClr val="bg1"/>
                </a:solidFill>
                <a:latin typeface="Calibri" panose="020F0502020204030204" pitchFamily="34" charset="0"/>
                <a:cs typeface="Calibri" panose="020F0502020204030204" pitchFamily="34" charset="0"/>
                <a:sym typeface="+mn-ea"/>
              </a:rPr>
              <a:t>WEEK 2			DATE  : 13.11.24</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bg1"/>
                </a:solidFill>
                <a:latin typeface="Calibri" panose="020F0502020204030204" pitchFamily="34" charset="0"/>
                <a:cs typeface="Calibri" panose="020F0502020204030204" pitchFamily="34" charset="0"/>
                <a:sym typeface="+mn-ea"/>
              </a:rPr>
              <a:t>Topic :</a:t>
            </a:r>
            <a:r>
              <a:rPr lang="en-US" sz="2400" dirty="0">
                <a:solidFill>
                  <a:schemeClr val="bg1"/>
                </a:solidFill>
                <a:latin typeface="Calibri" panose="020F0502020204030204" pitchFamily="34" charset="0"/>
                <a:cs typeface="Calibri" panose="020F0502020204030204" pitchFamily="34" charset="0"/>
                <a:sym typeface="+mn-ea"/>
              </a:rPr>
              <a:t> Wall Serve</a:t>
            </a:r>
            <a:endParaRPr lang="en-US" sz="2400" dirty="0">
              <a:solidFill>
                <a:schemeClr val="bg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bg1"/>
                </a:solidFill>
                <a:latin typeface="Calibri" panose="020F0502020204030204" pitchFamily="34" charset="0"/>
                <a:cs typeface="Calibri" panose="020F0502020204030204" pitchFamily="34" charset="0"/>
                <a:sym typeface="+mn-ea"/>
              </a:rPr>
              <a:t>Activity </a:t>
            </a:r>
            <a:r>
              <a:rPr lang="en-US" sz="2400" b="1" dirty="0">
                <a:solidFill>
                  <a:schemeClr val="bg1"/>
                </a:solidFill>
                <a:latin typeface="Calibri" panose="020F0502020204030204" pitchFamily="34" charset="0"/>
                <a:cs typeface="Calibri" panose="020F0502020204030204" pitchFamily="34" charset="0"/>
                <a:sym typeface="+mn-ea"/>
              </a:rPr>
              <a:t>: </a:t>
            </a:r>
            <a:r>
              <a:rPr lang="en-US" sz="2200" dirty="0">
                <a:solidFill>
                  <a:schemeClr val="bg1"/>
                </a:solidFill>
                <a:latin typeface="Calibri" panose="020F0502020204030204" pitchFamily="34" charset="0"/>
                <a:cs typeface="Calibri" panose="020F0502020204030204" pitchFamily="34" charset="0"/>
                <a:sym typeface="+mn-ea"/>
              </a:rPr>
              <a:t>Specific warmup, rotation, teaching the skills, practicing the skills, lead up activity, warm down.</a:t>
            </a:r>
            <a:endParaRPr lang="en-US" sz="2200" dirty="0">
              <a:solidFill>
                <a:schemeClr val="bg1"/>
              </a:solidFill>
              <a:latin typeface="Calibri" panose="020F0502020204030204" pitchFamily="34" charset="0"/>
              <a:cs typeface="Calibri" panose="020F0502020204030204" pitchFamily="34" charset="0"/>
              <a:sym typeface="+mn-ea"/>
            </a:endParaRPr>
          </a:p>
          <a:p>
            <a:pPr algn="l">
              <a:lnSpc>
                <a:spcPct val="200000"/>
              </a:lnSpc>
            </a:pPr>
            <a:endParaRPr lang="en-US" sz="2400" dirty="0">
              <a:solidFill>
                <a:schemeClr val="bg1"/>
              </a:solidFill>
              <a:latin typeface="Calibri" panose="020F0502020204030204" pitchFamily="34" charset="0"/>
              <a:cs typeface="Calibri" panose="020F0502020204030204" pitchFamily="34" charset="0"/>
              <a:sym typeface="+mn-ea"/>
            </a:endParaRPr>
          </a:p>
          <a:p>
            <a:pPr algn="l">
              <a:lnSpc>
                <a:spcPct val="200000"/>
              </a:lnSpc>
            </a:pPr>
            <a:endParaRPr lang="en-US" sz="2400" dirty="0">
              <a:solidFill>
                <a:schemeClr val="bg1"/>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tennis ball hitting on a net"/>
          <p:cNvPicPr>
            <a:picLocks noChangeAspect="1"/>
          </p:cNvPicPr>
          <p:nvPr/>
        </p:nvPicPr>
        <p:blipFill>
          <a:blip r:embed="rId1"/>
          <a:srcRect t="15045" r="-2" b="-2"/>
          <a:stretch>
            <a:fillRect/>
          </a:stretch>
        </p:blipFill>
        <p:spPr>
          <a:xfrm>
            <a:off x="20" y="10"/>
            <a:ext cx="1219197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rot="10800000">
            <a:off x="447675" y="0"/>
            <a:ext cx="1175194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9693" y="-4562"/>
            <a:ext cx="6575097" cy="1314396"/>
          </a:xfrm>
        </p:spPr>
        <p:txBody>
          <a:bodyPr vert="horz" lIns="91440" tIns="45720" rIns="91440" bIns="45720" rtlCol="0" anchor="t">
            <a:noAutofit/>
          </a:bodyPr>
          <a:lstStyle/>
          <a:p>
            <a:pPr algn="r"/>
            <a:r>
              <a:rPr lang="en-US" sz="7200" dirty="0">
                <a:solidFill>
                  <a:schemeClr val="bg2"/>
                </a:solidFill>
                <a:latin typeface="Aharoni" panose="02010803020104030203"/>
                <a:cs typeface="Angsana New" panose="02020603050405020304"/>
              </a:rPr>
              <a:t>SPORTS CLUB</a:t>
            </a:r>
            <a:endParaRPr lang="en-US" sz="7200" dirty="0">
              <a:solidFill>
                <a:schemeClr val="bg2"/>
              </a:solidFill>
              <a:latin typeface="Aharoni" panose="02010803020104030203"/>
              <a:cs typeface="Angsana New" panose="02020603050405020304"/>
            </a:endParaRPr>
          </a:p>
        </p:txBody>
      </p:sp>
      <p:sp>
        <p:nvSpPr>
          <p:cNvPr id="4" name="TextBox 3"/>
          <p:cNvSpPr txBox="1"/>
          <p:nvPr/>
        </p:nvSpPr>
        <p:spPr>
          <a:xfrm>
            <a:off x="5408295" y="956945"/>
            <a:ext cx="6518275" cy="5447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200000"/>
              </a:lnSpc>
            </a:pPr>
            <a:r>
              <a:rPr lang="en-US" sz="2400" b="1" dirty="0">
                <a:solidFill>
                  <a:schemeClr val="bg1"/>
                </a:solidFill>
                <a:latin typeface="Calibri" panose="020F0502020204030204" pitchFamily="34" charset="0"/>
                <a:cs typeface="Calibri" panose="020F0502020204030204" pitchFamily="34" charset="0"/>
                <a:sym typeface="+mn-ea"/>
              </a:rPr>
              <a:t>WEEK 3			DATE  : 27.11.24</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bg1"/>
                </a:solidFill>
                <a:latin typeface="Calibri" panose="020F0502020204030204" pitchFamily="34" charset="0"/>
                <a:cs typeface="Calibri" panose="020F0502020204030204" pitchFamily="34" charset="0"/>
                <a:sym typeface="+mn-ea"/>
              </a:rPr>
              <a:t>Topic :</a:t>
            </a:r>
            <a:r>
              <a:rPr lang="en-US" sz="2400" dirty="0">
                <a:solidFill>
                  <a:schemeClr val="bg1"/>
                </a:solidFill>
                <a:latin typeface="Calibri" panose="020F0502020204030204" pitchFamily="34" charset="0"/>
                <a:cs typeface="Calibri" panose="020F0502020204030204" pitchFamily="34" charset="0"/>
                <a:sym typeface="+mn-ea"/>
              </a:rPr>
              <a:t> Partner Serve (Progression)</a:t>
            </a:r>
            <a:endParaRPr lang="en-US" sz="2400" dirty="0">
              <a:solidFill>
                <a:schemeClr val="bg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bg1"/>
                </a:solidFill>
                <a:latin typeface="Calibri" panose="020F0502020204030204" pitchFamily="34" charset="0"/>
                <a:cs typeface="Calibri" panose="020F0502020204030204" pitchFamily="34" charset="0"/>
                <a:sym typeface="+mn-ea"/>
              </a:rPr>
              <a:t>Activity </a:t>
            </a:r>
            <a:r>
              <a:rPr lang="en-US" sz="2400" b="1" dirty="0">
                <a:solidFill>
                  <a:schemeClr val="bg1"/>
                </a:solidFill>
                <a:latin typeface="Calibri" panose="020F0502020204030204" pitchFamily="34" charset="0"/>
                <a:cs typeface="Calibri" panose="020F0502020204030204" pitchFamily="34" charset="0"/>
                <a:sym typeface="+mn-ea"/>
              </a:rPr>
              <a:t>: </a:t>
            </a:r>
            <a:r>
              <a:rPr lang="en-US" sz="2200" dirty="0">
                <a:solidFill>
                  <a:schemeClr val="bg1"/>
                </a:solidFill>
                <a:latin typeface="Calibri" panose="020F0502020204030204" pitchFamily="34" charset="0"/>
                <a:cs typeface="Calibri" panose="020F0502020204030204" pitchFamily="34" charset="0"/>
                <a:sym typeface="+mn-ea"/>
              </a:rPr>
              <a:t>Specific warmup, rotation, teaching the skills, practicing the skills, lead up activity, warm down.</a:t>
            </a:r>
            <a:endParaRPr lang="en-US" sz="2200" dirty="0">
              <a:solidFill>
                <a:schemeClr val="bg1"/>
              </a:solidFill>
              <a:latin typeface="Calibri" panose="020F0502020204030204" pitchFamily="34" charset="0"/>
              <a:cs typeface="Calibri" panose="020F0502020204030204" pitchFamily="34" charset="0"/>
              <a:sym typeface="+mn-ea"/>
            </a:endParaRPr>
          </a:p>
          <a:p>
            <a:pPr algn="l">
              <a:lnSpc>
                <a:spcPct val="200000"/>
              </a:lnSpc>
            </a:pPr>
            <a:endParaRPr lang="en-US" sz="2400" dirty="0">
              <a:solidFill>
                <a:schemeClr val="bg1"/>
              </a:solidFill>
              <a:latin typeface="Calibri" panose="020F0502020204030204" pitchFamily="34" charset="0"/>
              <a:cs typeface="Calibri" panose="020F0502020204030204" pitchFamily="34" charset="0"/>
              <a:sym typeface="+mn-ea"/>
            </a:endParaRPr>
          </a:p>
          <a:p>
            <a:pPr algn="l">
              <a:lnSpc>
                <a:spcPct val="200000"/>
              </a:lnSpc>
            </a:pPr>
            <a:endParaRPr lang="en-US" sz="2400" dirty="0">
              <a:solidFill>
                <a:schemeClr val="bg1"/>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Pink Question Mark"/>
          <p:cNvPicPr>
            <a:picLocks noChangeAspect="1"/>
          </p:cNvPicPr>
          <p:nvPr>
            <a:videoFile r:link="rId1"/>
            <p:extLst>
              <p:ext uri="{DAA4B4D4-6D71-4841-9C94-3DE7FCFB9230}">
                <p14:media xmlns:p14="http://schemas.microsoft.com/office/powerpoint/2010/main" r:embed="rId2"/>
              </p:ext>
            </p:extLst>
          </p:nvPr>
        </p:nvPicPr>
        <p:blipFill>
          <a:blip r:embed="rId3"/>
          <a:srcRect r="6250" b="6250"/>
          <a:stretch>
            <a:fillRect/>
          </a:stretch>
        </p:blipFill>
        <p:spPr>
          <a:xfrm>
            <a:off x="20" y="10"/>
            <a:ext cx="12191979" cy="6857989"/>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635" y="0"/>
            <a:ext cx="7151370" cy="57404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7035" y="1507490"/>
            <a:ext cx="11628120" cy="3774440"/>
          </a:xfrm>
        </p:spPr>
        <p:txBody>
          <a:bodyPr anchor="t">
            <a:normAutofit/>
          </a:bodyPr>
          <a:lstStyle/>
          <a:p>
            <a:pPr algn="l"/>
            <a:r>
              <a:rPr lang="en-US" sz="2200" b="1" dirty="0">
                <a:solidFill>
                  <a:schemeClr val="bg1"/>
                </a:solidFill>
                <a:latin typeface="Calibri" panose="020F0502020204030204" pitchFamily="34" charset="0"/>
                <a:cs typeface="Calibri" panose="020F0502020204030204" pitchFamily="34" charset="0"/>
              </a:rPr>
              <a:t>WEEK 1 				</a:t>
            </a:r>
            <a:r>
              <a:rPr lang="en-US" sz="2200" b="1" dirty="0">
                <a:solidFill>
                  <a:schemeClr val="bg1"/>
                </a:solidFill>
                <a:latin typeface="Calibri" panose="020F0502020204030204" pitchFamily="34" charset="0"/>
                <a:cs typeface="Calibri" panose="020F0502020204030204" pitchFamily="34" charset="0"/>
                <a:sym typeface="+mn-ea"/>
              </a:rPr>
              <a:t>CLASS : VI TO IX</a:t>
            </a:r>
            <a:r>
              <a:rPr lang="en-US" sz="2200" b="1" dirty="0">
                <a:solidFill>
                  <a:schemeClr val="bg1"/>
                </a:solidFill>
                <a:latin typeface="Calibri" panose="020F0502020204030204" pitchFamily="34" charset="0"/>
                <a:cs typeface="Calibri" panose="020F0502020204030204" pitchFamily="34" charset="0"/>
              </a:rPr>
              <a:t>				</a:t>
            </a:r>
            <a:r>
              <a:rPr lang="en-US" sz="2200" b="1" dirty="0">
                <a:solidFill>
                  <a:schemeClr val="bg1"/>
                </a:solidFill>
                <a:latin typeface="Calibri" panose="020F0502020204030204" pitchFamily="34" charset="0"/>
                <a:cs typeface="Calibri" panose="020F0502020204030204" pitchFamily="34" charset="0"/>
                <a:sym typeface="+mn-ea"/>
              </a:rPr>
              <a:t>DATE  : 6.11.24</a:t>
            </a:r>
            <a:endParaRPr lang="en-US" sz="2200" b="1" dirty="0">
              <a:solidFill>
                <a:schemeClr val="bg1"/>
              </a:solidFill>
              <a:latin typeface="Calibri" panose="020F0502020204030204" pitchFamily="34" charset="0"/>
              <a:cs typeface="Calibri" panose="020F0502020204030204" pitchFamily="34" charset="0"/>
              <a:sym typeface="+mn-ea"/>
            </a:endParaRPr>
          </a:p>
          <a:p>
            <a:pPr algn="l"/>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Topic   </a:t>
            </a:r>
            <a:r>
              <a:rPr lang="en-US" sz="2200" b="1" dirty="0">
                <a:solidFill>
                  <a:schemeClr val="bg1"/>
                </a:solidFill>
                <a:latin typeface="Calibri" panose="020F0502020204030204" pitchFamily="34" charset="0"/>
                <a:cs typeface="Calibri" panose="020F0502020204030204" pitchFamily="34" charset="0"/>
              </a:rPr>
              <a:t>:</a:t>
            </a:r>
            <a:r>
              <a:rPr lang="en-US" sz="2200" dirty="0">
                <a:solidFill>
                  <a:schemeClr val="bg1"/>
                </a:solidFill>
                <a:latin typeface="Calibri" panose="020F0502020204030204" pitchFamily="34" charset="0"/>
                <a:cs typeface="Calibri" panose="020F0502020204030204" pitchFamily="34" charset="0"/>
              </a:rPr>
              <a:t>   Quiz on Inventers and Inventions of the World.</a:t>
            </a:r>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Activity</a:t>
            </a:r>
            <a:r>
              <a:rPr lang="en-US" sz="2200" u="sng" dirty="0">
                <a:solidFill>
                  <a:schemeClr val="bg1"/>
                </a:solidFill>
                <a:latin typeface="Calibri" panose="020F0502020204030204" pitchFamily="34" charset="0"/>
                <a:cs typeface="Calibri" panose="020F0502020204030204" pitchFamily="34" charset="0"/>
              </a:rPr>
              <a:t> </a:t>
            </a:r>
            <a:r>
              <a:rPr lang="en-US" sz="2200" dirty="0">
                <a:solidFill>
                  <a:schemeClr val="bg1"/>
                </a:solidFill>
                <a:latin typeface="Calibri" panose="020F0502020204030204" pitchFamily="34" charset="0"/>
                <a:cs typeface="Calibri" panose="020F0502020204030204" pitchFamily="34" charset="0"/>
              </a:rPr>
              <a:t>: Students should identify the famous inventors and inventions of the world.	</a:t>
            </a:r>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Learning Outcome</a:t>
            </a:r>
            <a:r>
              <a:rPr lang="en-US" sz="2200" u="sng" dirty="0">
                <a:solidFill>
                  <a:schemeClr val="bg1"/>
                </a:solidFill>
                <a:latin typeface="Calibri" panose="020F0502020204030204" pitchFamily="34" charset="0"/>
                <a:cs typeface="Calibri" panose="020F0502020204030204" pitchFamily="34" charset="0"/>
              </a:rPr>
              <a:t>:</a:t>
            </a:r>
            <a:r>
              <a:rPr lang="en-US" sz="2200" dirty="0">
                <a:solidFill>
                  <a:schemeClr val="bg1"/>
                </a:solidFill>
                <a:latin typeface="Calibri" panose="020F0502020204030204" pitchFamily="34" charset="0"/>
                <a:cs typeface="Calibri" panose="020F0502020204030204" pitchFamily="34" charset="0"/>
              </a:rPr>
              <a:t> </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When students learn about inventors and the invention process  they learn new ideas and ways of thinking. In addition, they know how to turn their ideas into realities, overcome obstacles, and turn</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challenges into opportunities.</a:t>
            </a:r>
            <a:endParaRPr lang="en-US" sz="2200" dirty="0">
              <a:solidFill>
                <a:schemeClr val="bg1"/>
              </a:solidFill>
              <a:latin typeface="Calibri" panose="020F0502020204030204" pitchFamily="34" charset="0"/>
              <a:cs typeface="Calibri" panose="020F0502020204030204" pitchFamily="34" charset="0"/>
            </a:endParaRPr>
          </a:p>
          <a:p>
            <a:pPr algn="l"/>
            <a:endParaRPr lang="en-US" sz="2200" dirty="0">
              <a:solidFill>
                <a:schemeClr val="bg1"/>
              </a:solidFill>
              <a:latin typeface="Calibri" panose="020F0502020204030204" pitchFamily="34" charset="0"/>
              <a:cs typeface="Calibri" panose="020F0502020204030204" pitchFamily="34" charset="0"/>
            </a:endParaRPr>
          </a:p>
        </p:txBody>
      </p:sp>
      <p:pic>
        <p:nvPicPr>
          <p:cNvPr id="7" name="Picture 6" descr="Quiz Club | Funtails"/>
          <p:cNvPicPr>
            <a:picLocks noChangeAspect="1"/>
          </p:cNvPicPr>
          <p:nvPr/>
        </p:nvPicPr>
        <p:blipFill>
          <a:blip r:embed="rId4"/>
          <a:stretch>
            <a:fillRect/>
          </a:stretch>
        </p:blipFill>
        <p:spPr>
          <a:xfrm>
            <a:off x="0" y="1270"/>
            <a:ext cx="1773555" cy="1678940"/>
          </a:xfrm>
          <a:prstGeom prst="rect">
            <a:avLst/>
          </a:prstGeom>
        </p:spPr>
      </p:pic>
      <p:pic>
        <p:nvPicPr>
          <p:cNvPr id="13" name="Picture 12" descr="Coffee Time Quiz Page - Odiham District"/>
          <p:cNvPicPr>
            <a:picLocks noChangeAspect="1"/>
          </p:cNvPicPr>
          <p:nvPr/>
        </p:nvPicPr>
        <p:blipFill>
          <a:blip r:embed="rId5"/>
          <a:stretch>
            <a:fillRect/>
          </a:stretch>
        </p:blipFill>
        <p:spPr>
          <a:xfrm>
            <a:off x="10467975" y="1270"/>
            <a:ext cx="1724025" cy="15062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a:spLocks noGrp="1" noRot="1" noChangeAspect="1" noMove="1" noResize="1" noEditPoints="1" noAdjustHandles="1" noChangeArrowheads="1" noChangeShapeType="1" noTextEdit="1"/>
          </p:cNvSpPr>
          <p:nvPr/>
        </p:nvSpPr>
        <p:spPr>
          <a:xfrm rot="10800000" flipV="1">
            <a:off x="221234" y="-201295"/>
            <a:ext cx="12188952" cy="40769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03570" y="0"/>
            <a:ext cx="4155440" cy="594995"/>
          </a:xfrm>
        </p:spPr>
        <p:txBody>
          <a:bodyPr vert="horz" lIns="91440" tIns="45720" rIns="91440" bIns="45720" rtlCol="0" anchor="t">
            <a:noAutofit/>
          </a:bodyPr>
          <a:lstStyle/>
          <a:p>
            <a:r>
              <a:rPr lang="en-US" sz="4000" dirty="0">
                <a:solidFill>
                  <a:schemeClr val="tx1"/>
                </a:solidFill>
                <a:latin typeface="Aharoni" panose="02010803020104030203"/>
                <a:cs typeface="Angsana New" panose="02020603050405020304"/>
              </a:rPr>
              <a:t>PHILATELY CLUB</a:t>
            </a:r>
            <a:endParaRPr lang="en-US" sz="4000" dirty="0">
              <a:solidFill>
                <a:schemeClr val="tx1"/>
              </a:solidFill>
            </a:endParaRPr>
          </a:p>
        </p:txBody>
      </p:sp>
      <p:sp>
        <p:nvSpPr>
          <p:cNvPr id="8" name="TextBox 7"/>
          <p:cNvSpPr txBox="1"/>
          <p:nvPr/>
        </p:nvSpPr>
        <p:spPr>
          <a:xfrm>
            <a:off x="5843270" y="594995"/>
            <a:ext cx="6365875" cy="6174740"/>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400" b="1" dirty="0">
                <a:solidFill>
                  <a:schemeClr val="tx1"/>
                </a:solidFill>
                <a:latin typeface="Calibri" panose="020F0502020204030204" pitchFamily="34" charset="0"/>
                <a:cs typeface="Calibri" panose="020F0502020204030204" pitchFamily="34" charset="0"/>
                <a:sym typeface="+mn-ea"/>
              </a:rPr>
              <a:t>WEEK 1    CLASS : VI to IX	DATE  : 6.11.24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endParaRPr lang="en-US" sz="2200" b="1" u="sng"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chemeClr val="tx1"/>
                </a:solidFill>
                <a:latin typeface="Calibri" panose="020F0502020204030204" pitchFamily="34" charset="0"/>
                <a:cs typeface="Calibri" panose="020F0502020204030204" pitchFamily="34" charset="0"/>
                <a:sym typeface="+mn-ea"/>
              </a:rPr>
              <a:t>Topic : </a:t>
            </a:r>
            <a:r>
              <a:rPr lang="en-US" sz="2200" dirty="0">
                <a:solidFill>
                  <a:schemeClr val="tx1"/>
                </a:solidFill>
                <a:latin typeface="Calibri" panose="020F0502020204030204" pitchFamily="34" charset="0"/>
                <a:cs typeface="Calibri" panose="020F0502020204030204" pitchFamily="34" charset="0"/>
                <a:sym typeface="+mn-ea"/>
              </a:rPr>
              <a:t>Stamp designing contest</a:t>
            </a:r>
            <a:endParaRPr lang="en-US" sz="2200" dirty="0">
              <a:solidFill>
                <a:schemeClr val="tx1"/>
              </a:solidFill>
              <a:latin typeface="Calibri" panose="020F0502020204030204" pitchFamily="34" charset="0"/>
              <a:cs typeface="Calibri" panose="020F0502020204030204" pitchFamily="34" charset="0"/>
              <a:sym typeface="+mn-ea"/>
            </a:endParaRPr>
          </a:p>
          <a:p>
            <a:pPr algn="l">
              <a:lnSpc>
                <a:spcPct val="150000"/>
              </a:lnSpc>
            </a:pPr>
            <a:endParaRPr lang="en-US" sz="2200" b="1" u="sng"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chemeClr val="tx1"/>
                </a:solidFill>
                <a:latin typeface="Calibri" panose="020F0502020204030204" pitchFamily="34" charset="0"/>
                <a:cs typeface="Calibri" panose="020F0502020204030204" pitchFamily="34" charset="0"/>
                <a:sym typeface="+mn-ea"/>
              </a:rPr>
              <a:t>Learning Outcome</a:t>
            </a:r>
            <a:r>
              <a:rPr lang="en-US" sz="2200" b="1" dirty="0">
                <a:solidFill>
                  <a:schemeClr val="tx1"/>
                </a:solidFill>
                <a:latin typeface="Calibri" panose="020F0502020204030204" pitchFamily="34" charset="0"/>
                <a:cs typeface="Calibri" panose="020F0502020204030204" pitchFamily="34" charset="0"/>
                <a:sym typeface="+mn-ea"/>
              </a:rPr>
              <a:t>:</a:t>
            </a:r>
            <a:r>
              <a:rPr lang="en-US" sz="2200" dirty="0">
                <a:solidFill>
                  <a:schemeClr val="tx1"/>
                </a:solidFill>
                <a:latin typeface="Calibri" panose="020F0502020204030204" pitchFamily="34" charset="0"/>
                <a:cs typeface="Calibri" panose="020F0502020204030204" pitchFamily="34" charset="0"/>
                <a:sym typeface="+mn-ea"/>
              </a:rPr>
              <a:t> Children will learn to recollect and share the learnt concepts about stamps and develop their competency spirit.</a:t>
            </a:r>
            <a:endParaRPr lang="en-US" sz="2200" dirty="0">
              <a:solidFill>
                <a:schemeClr val="tx1"/>
              </a:solidFill>
              <a:latin typeface="Calibri" panose="020F0502020204030204" pitchFamily="34" charset="0"/>
              <a:cs typeface="Calibri" panose="020F0502020204030204" pitchFamily="34" charset="0"/>
              <a:sym typeface="+mn-ea"/>
            </a:endParaRPr>
          </a:p>
        </p:txBody>
      </p:sp>
      <p:pic>
        <p:nvPicPr>
          <p:cNvPr id="10" name="Picture 9" descr="Introduction to Stamp Collecting. Philately, also known as stamp… | by  Kevin Wiblin | Medium"/>
          <p:cNvPicPr>
            <a:picLocks noChangeAspect="1"/>
          </p:cNvPicPr>
          <p:nvPr/>
        </p:nvPicPr>
        <p:blipFill>
          <a:blip r:embed="rId1"/>
          <a:stretch>
            <a:fillRect/>
          </a:stretch>
        </p:blipFill>
        <p:spPr>
          <a:xfrm>
            <a:off x="8627" y="-1111"/>
            <a:ext cx="5834329" cy="685911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a:spLocks noGrp="1" noRot="1" noChangeAspect="1" noMove="1" noResize="1" noEditPoints="1" noAdjustHandles="1" noChangeArrowheads="1" noChangeShapeType="1" noTextEdit="1"/>
          </p:cNvSpPr>
          <p:nvPr/>
        </p:nvSpPr>
        <p:spPr>
          <a:xfrm rot="10800000" flipV="1">
            <a:off x="221234" y="-201295"/>
            <a:ext cx="12188952" cy="40769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03570" y="0"/>
            <a:ext cx="4155440" cy="594995"/>
          </a:xfrm>
        </p:spPr>
        <p:txBody>
          <a:bodyPr vert="horz" lIns="91440" tIns="45720" rIns="91440" bIns="45720" rtlCol="0" anchor="t">
            <a:noAutofit/>
          </a:bodyPr>
          <a:lstStyle/>
          <a:p>
            <a:r>
              <a:rPr lang="en-US" sz="4000" dirty="0">
                <a:solidFill>
                  <a:schemeClr val="tx1"/>
                </a:solidFill>
                <a:latin typeface="Aharoni" panose="02010803020104030203"/>
                <a:cs typeface="Angsana New" panose="02020603050405020304"/>
              </a:rPr>
              <a:t>PHILATELY CLUB</a:t>
            </a:r>
            <a:endParaRPr lang="en-US" sz="4000" dirty="0">
              <a:solidFill>
                <a:schemeClr val="tx1"/>
              </a:solidFill>
            </a:endParaRPr>
          </a:p>
        </p:txBody>
      </p:sp>
      <p:sp>
        <p:nvSpPr>
          <p:cNvPr id="8" name="TextBox 7"/>
          <p:cNvSpPr txBox="1"/>
          <p:nvPr/>
        </p:nvSpPr>
        <p:spPr>
          <a:xfrm>
            <a:off x="5843270" y="594995"/>
            <a:ext cx="6365875" cy="6174740"/>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400" b="1" dirty="0">
                <a:solidFill>
                  <a:schemeClr val="tx1"/>
                </a:solidFill>
                <a:latin typeface="Calibri" panose="020F0502020204030204" pitchFamily="34" charset="0"/>
                <a:cs typeface="Calibri" panose="020F0502020204030204" pitchFamily="34" charset="0"/>
                <a:sym typeface="+mn-ea"/>
              </a:rPr>
              <a:t>WEEK 2    CLASS : VI to IX	DATE  : 13.11.24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endParaRPr lang="en-US" sz="2200" b="1" u="sng"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chemeClr val="tx1"/>
                </a:solidFill>
                <a:latin typeface="Calibri" panose="020F0502020204030204" pitchFamily="34" charset="0"/>
                <a:cs typeface="Calibri" panose="020F0502020204030204" pitchFamily="34" charset="0"/>
                <a:sym typeface="+mn-ea"/>
              </a:rPr>
              <a:t>Topic : </a:t>
            </a:r>
            <a:r>
              <a:rPr lang="en-US" sz="2200" dirty="0">
                <a:solidFill>
                  <a:schemeClr val="tx1"/>
                </a:solidFill>
                <a:latin typeface="Calibri" panose="020F0502020204030204" pitchFamily="34" charset="0"/>
                <a:cs typeface="Calibri" panose="020F0502020204030204" pitchFamily="34" charset="0"/>
                <a:sym typeface="+mn-ea"/>
              </a:rPr>
              <a:t>Visit to Post office </a:t>
            </a:r>
            <a:endParaRPr lang="en-US" sz="2200" dirty="0">
              <a:solidFill>
                <a:schemeClr val="tx1"/>
              </a:solidFill>
              <a:latin typeface="Calibri" panose="020F0502020204030204" pitchFamily="34" charset="0"/>
              <a:cs typeface="Calibri" panose="020F0502020204030204" pitchFamily="34" charset="0"/>
              <a:sym typeface="+mn-ea"/>
            </a:endParaRPr>
          </a:p>
          <a:p>
            <a:pPr algn="l">
              <a:lnSpc>
                <a:spcPct val="150000"/>
              </a:lnSpc>
            </a:pPr>
            <a:endParaRPr lang="en-US" sz="2200"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chemeClr val="tx1"/>
                </a:solidFill>
                <a:latin typeface="Calibri" panose="020F0502020204030204" pitchFamily="34" charset="0"/>
                <a:cs typeface="Calibri" panose="020F0502020204030204" pitchFamily="34" charset="0"/>
                <a:sym typeface="+mn-ea"/>
              </a:rPr>
              <a:t>Learning Outcome</a:t>
            </a:r>
            <a:r>
              <a:rPr lang="en-US" sz="2200" b="1" dirty="0">
                <a:solidFill>
                  <a:schemeClr val="tx1"/>
                </a:solidFill>
                <a:latin typeface="Calibri" panose="020F0502020204030204" pitchFamily="34" charset="0"/>
                <a:cs typeface="Calibri" panose="020F0502020204030204" pitchFamily="34" charset="0"/>
                <a:sym typeface="+mn-ea"/>
              </a:rPr>
              <a:t>:</a:t>
            </a:r>
            <a:r>
              <a:rPr lang="en-US" sz="2200" dirty="0">
                <a:solidFill>
                  <a:schemeClr val="tx1"/>
                </a:solidFill>
                <a:latin typeface="Calibri" panose="020F0502020204030204" pitchFamily="34" charset="0"/>
                <a:cs typeface="Calibri" panose="020F0502020204030204" pitchFamily="34" charset="0"/>
                <a:sym typeface="+mn-ea"/>
              </a:rPr>
              <a:t> Exhibition related work.</a:t>
            </a:r>
            <a:endParaRPr lang="en-US" sz="2200" dirty="0">
              <a:solidFill>
                <a:schemeClr val="tx1"/>
              </a:solidFill>
              <a:latin typeface="Calibri" panose="020F0502020204030204" pitchFamily="34" charset="0"/>
              <a:cs typeface="Calibri" panose="020F0502020204030204" pitchFamily="34" charset="0"/>
              <a:sym typeface="+mn-ea"/>
            </a:endParaRPr>
          </a:p>
        </p:txBody>
      </p:sp>
      <p:pic>
        <p:nvPicPr>
          <p:cNvPr id="10" name="Picture 9" descr="Introduction to Stamp Collecting. Philately, also known as stamp… | by  Kevin Wiblin | Medium"/>
          <p:cNvPicPr>
            <a:picLocks noChangeAspect="1"/>
          </p:cNvPicPr>
          <p:nvPr/>
        </p:nvPicPr>
        <p:blipFill>
          <a:blip r:embed="rId1"/>
          <a:stretch>
            <a:fillRect/>
          </a:stretch>
        </p:blipFill>
        <p:spPr>
          <a:xfrm>
            <a:off x="8627" y="-1111"/>
            <a:ext cx="5834329" cy="685911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a:spLocks noGrp="1" noRot="1" noChangeAspect="1" noMove="1" noResize="1" noEditPoints="1" noAdjustHandles="1" noChangeArrowheads="1" noChangeShapeType="1" noTextEdit="1"/>
          </p:cNvSpPr>
          <p:nvPr/>
        </p:nvSpPr>
        <p:spPr>
          <a:xfrm rot="10800000" flipV="1">
            <a:off x="221234" y="-201295"/>
            <a:ext cx="12188952" cy="40769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03570" y="0"/>
            <a:ext cx="4155440" cy="594995"/>
          </a:xfrm>
        </p:spPr>
        <p:txBody>
          <a:bodyPr vert="horz" lIns="91440" tIns="45720" rIns="91440" bIns="45720" rtlCol="0" anchor="t">
            <a:noAutofit/>
          </a:bodyPr>
          <a:lstStyle/>
          <a:p>
            <a:r>
              <a:rPr lang="en-US" sz="4000" dirty="0">
                <a:solidFill>
                  <a:schemeClr val="tx1"/>
                </a:solidFill>
                <a:latin typeface="Aharoni" panose="02010803020104030203"/>
                <a:cs typeface="Angsana New" panose="02020603050405020304"/>
              </a:rPr>
              <a:t>PHILATELY CLUB</a:t>
            </a:r>
            <a:endParaRPr lang="en-US" sz="4000" dirty="0">
              <a:solidFill>
                <a:schemeClr val="tx1"/>
              </a:solidFill>
            </a:endParaRPr>
          </a:p>
        </p:txBody>
      </p:sp>
      <p:sp>
        <p:nvSpPr>
          <p:cNvPr id="8" name="TextBox 7"/>
          <p:cNvSpPr txBox="1"/>
          <p:nvPr/>
        </p:nvSpPr>
        <p:spPr>
          <a:xfrm>
            <a:off x="5843270" y="594995"/>
            <a:ext cx="6365875" cy="6174740"/>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r>
              <a:rPr lang="en-US" sz="2400" b="1" dirty="0">
                <a:solidFill>
                  <a:schemeClr val="tx1"/>
                </a:solidFill>
                <a:latin typeface="Calibri" panose="020F0502020204030204" pitchFamily="34" charset="0"/>
                <a:cs typeface="Calibri" panose="020F0502020204030204" pitchFamily="34" charset="0"/>
                <a:sym typeface="+mn-ea"/>
              </a:rPr>
              <a:t>WEEK 3    CLASS : VI to IX	DATE  : 27.11.24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chemeClr val="tx1"/>
                </a:solidFill>
                <a:latin typeface="Calibri" panose="020F0502020204030204" pitchFamily="34" charset="0"/>
                <a:cs typeface="Calibri" panose="020F0502020204030204" pitchFamily="34" charset="0"/>
                <a:sym typeface="+mn-ea"/>
              </a:rPr>
              <a:t>Topic : </a:t>
            </a:r>
            <a:r>
              <a:rPr lang="en-US" sz="2200" dirty="0">
                <a:solidFill>
                  <a:schemeClr val="tx1"/>
                </a:solidFill>
                <a:latin typeface="Calibri" panose="020F0502020204030204" pitchFamily="34" charset="0"/>
                <a:cs typeface="Calibri" panose="020F0502020204030204" pitchFamily="34" charset="0"/>
                <a:sym typeface="+mn-ea"/>
              </a:rPr>
              <a:t>Letter Writing</a:t>
            </a:r>
            <a:endParaRPr lang="en-US" sz="2200" dirty="0">
              <a:solidFill>
                <a:schemeClr val="tx1"/>
              </a:solidFill>
              <a:latin typeface="Calibri" panose="020F0502020204030204" pitchFamily="34" charset="0"/>
              <a:cs typeface="Calibri" panose="020F0502020204030204" pitchFamily="34" charset="0"/>
              <a:sym typeface="+mn-ea"/>
            </a:endParaRPr>
          </a:p>
          <a:p>
            <a:pPr algn="l">
              <a:lnSpc>
                <a:spcPct val="150000"/>
              </a:lnSpc>
            </a:pPr>
            <a:endParaRPr lang="en-US" sz="2200" b="1" u="sng"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chemeClr val="tx1"/>
                </a:solidFill>
                <a:latin typeface="Calibri" panose="020F0502020204030204" pitchFamily="34" charset="0"/>
                <a:cs typeface="Calibri" panose="020F0502020204030204" pitchFamily="34" charset="0"/>
                <a:sym typeface="+mn-ea"/>
              </a:rPr>
              <a:t>Learning Outcome</a:t>
            </a:r>
            <a:r>
              <a:rPr lang="en-US" sz="2200" b="1" dirty="0">
                <a:solidFill>
                  <a:schemeClr val="tx1"/>
                </a:solidFill>
                <a:latin typeface="Calibri" panose="020F0502020204030204" pitchFamily="34" charset="0"/>
                <a:cs typeface="Calibri" panose="020F0502020204030204" pitchFamily="34" charset="0"/>
                <a:sym typeface="+mn-ea"/>
              </a:rPr>
              <a:t>:</a:t>
            </a:r>
            <a:r>
              <a:rPr lang="en-US" sz="2200" dirty="0">
                <a:solidFill>
                  <a:schemeClr val="tx1"/>
                </a:solidFill>
                <a:latin typeface="Calibri" panose="020F0502020204030204" pitchFamily="34" charset="0"/>
                <a:cs typeface="Calibri" panose="020F0502020204030204" pitchFamily="34" charset="0"/>
                <a:sym typeface="+mn-ea"/>
              </a:rPr>
              <a:t> This activity helps children to share the views about their visit to the post office through the letter writing to post master of the GPO.</a:t>
            </a:r>
            <a:endParaRPr lang="en-US" sz="2200" dirty="0">
              <a:solidFill>
                <a:schemeClr val="tx1"/>
              </a:solidFill>
              <a:latin typeface="Calibri" panose="020F0502020204030204" pitchFamily="34" charset="0"/>
              <a:cs typeface="Calibri" panose="020F0502020204030204" pitchFamily="34" charset="0"/>
              <a:sym typeface="+mn-ea"/>
            </a:endParaRPr>
          </a:p>
        </p:txBody>
      </p:sp>
      <p:pic>
        <p:nvPicPr>
          <p:cNvPr id="10" name="Picture 9" descr="Introduction to Stamp Collecting. Philately, also known as stamp… | by  Kevin Wiblin | Medium"/>
          <p:cNvPicPr>
            <a:picLocks noChangeAspect="1"/>
          </p:cNvPicPr>
          <p:nvPr/>
        </p:nvPicPr>
        <p:blipFill>
          <a:blip r:embed="rId1"/>
          <a:stretch>
            <a:fillRect/>
          </a:stretch>
        </p:blipFill>
        <p:spPr>
          <a:xfrm>
            <a:off x="8627" y="-1111"/>
            <a:ext cx="5834329" cy="685911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mpathy is the key to innovation and leadership | Techsauce"/>
          <p:cNvPicPr>
            <a:picLocks noGrp="1" noChangeAspect="1"/>
          </p:cNvPicPr>
          <p:nvPr>
            <p:ph idx="1"/>
          </p:nvPr>
        </p:nvPicPr>
        <p:blipFill>
          <a:blip r:embed="rId1"/>
          <a:stretch>
            <a:fillRect/>
          </a:stretch>
        </p:blipFill>
        <p:spPr>
          <a:xfrm>
            <a:off x="1556" y="569"/>
            <a:ext cx="6941149" cy="3430318"/>
          </a:xfrm>
        </p:spPr>
      </p:pic>
      <p:pic>
        <p:nvPicPr>
          <p:cNvPr id="6" name="Picture 5" descr="How to Teach Empathy • Plinkit"/>
          <p:cNvPicPr>
            <a:picLocks noChangeAspect="1"/>
          </p:cNvPicPr>
          <p:nvPr/>
        </p:nvPicPr>
        <p:blipFill>
          <a:blip r:embed="rId2"/>
          <a:stretch>
            <a:fillRect/>
          </a:stretch>
        </p:blipFill>
        <p:spPr>
          <a:xfrm>
            <a:off x="5751" y="3424687"/>
            <a:ext cx="12180497" cy="3602965"/>
          </a:xfrm>
          <a:prstGeom prst="rect">
            <a:avLst/>
          </a:prstGeom>
        </p:spPr>
      </p:pic>
      <p:sp>
        <p:nvSpPr>
          <p:cNvPr id="10" name="TextBox 9"/>
          <p:cNvSpPr txBox="1"/>
          <p:nvPr/>
        </p:nvSpPr>
        <p:spPr>
          <a:xfrm>
            <a:off x="6942455" y="960755"/>
            <a:ext cx="5243830" cy="5691505"/>
          </a:xfrm>
          <a:prstGeom prst="rect">
            <a:avLst/>
          </a:prstGeom>
          <a:gradFill>
            <a:gsLst>
              <a:gs pos="0">
                <a:srgbClr val="9EE256"/>
              </a:gs>
              <a:gs pos="100000">
                <a:srgbClr val="52762D"/>
              </a:gs>
            </a:gsLst>
            <a:lin ang="5400000" scaled="0"/>
          </a:gradFill>
        </p:spPr>
        <p:txBody>
          <a:bodyPr rot="0" spcFirstLastPara="0" vertOverflow="overflow" horzOverflow="overflow" vert="horz" wrap="square" lIns="91440" tIns="45720" rIns="91440" bIns="45720" numCol="1" spcCol="0" rtlCol="0" fromWordArt="0" anchor="ctr" anchorCtr="0" forceAA="0" compatLnSpc="1">
            <a:noAutofit/>
          </a:bodyPr>
          <a:lstStyle/>
          <a:p>
            <a:pPr algn="l">
              <a:lnSpc>
                <a:spcPct val="200000"/>
              </a:lnSpc>
            </a:pPr>
            <a:r>
              <a:rPr lang="en-US" sz="2400" b="1" dirty="0">
                <a:latin typeface="Calibri" panose="020F0502020204030204" pitchFamily="34" charset="0"/>
                <a:cs typeface="Calibri" panose="020F0502020204030204" pitchFamily="34" charset="0"/>
                <a:sym typeface="+mn-ea"/>
              </a:rPr>
              <a:t>WEEK 1     Class V-C,D      DATE  :6.11.24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Topic : </a:t>
            </a:r>
            <a:r>
              <a:rPr lang="en-US" sz="2200" dirty="0">
                <a:latin typeface="Calibri" panose="020F0502020204030204" pitchFamily="34" charset="0"/>
                <a:cs typeface="Calibri" panose="020F0502020204030204" pitchFamily="34" charset="0"/>
                <a:sym typeface="+mn-ea"/>
              </a:rPr>
              <a:t>Old Age Home - Field Trip</a:t>
            </a:r>
            <a:r>
              <a:rPr lang="en-US" sz="2200" dirty="0">
                <a:solidFill>
                  <a:schemeClr val="tx1"/>
                </a:solidFill>
                <a:latin typeface="Calibri" panose="020F0502020204030204" pitchFamily="34" charset="0"/>
                <a:cs typeface="Calibri" panose="020F0502020204030204" pitchFamily="34" charset="0"/>
                <a:sym typeface="+mn-ea"/>
              </a:rPr>
              <a:t>.</a:t>
            </a:r>
            <a:endParaRPr lang="en-US" sz="2200" b="1" dirty="0">
              <a:solidFill>
                <a:schemeClr val="tx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Activity </a:t>
            </a:r>
            <a:r>
              <a:rPr lang="en-US" sz="2400" b="1" dirty="0">
                <a:latin typeface="Calibri" panose="020F0502020204030204" pitchFamily="34" charset="0"/>
                <a:cs typeface="Calibri" panose="020F0502020204030204" pitchFamily="34" charset="0"/>
                <a:sym typeface="+mn-ea"/>
              </a:rPr>
              <a:t>:</a:t>
            </a:r>
            <a:r>
              <a:rPr lang="en-US" sz="2200" dirty="0">
                <a:latin typeface="Calibri" panose="020F0502020204030204" pitchFamily="34" charset="0"/>
                <a:cs typeface="Calibri" panose="020F0502020204030204" pitchFamily="34" charset="0"/>
                <a:sym typeface="+mn-ea"/>
              </a:rPr>
              <a:t>Visit to old age home.</a:t>
            </a:r>
            <a:endParaRPr lang="en-US" sz="2200" dirty="0">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200" dirty="0">
                <a:latin typeface="Calibri" panose="020F0502020204030204" pitchFamily="34" charset="0"/>
                <a:cs typeface="Calibri" panose="020F0502020204030204" pitchFamily="34" charset="0"/>
                <a:sym typeface="+mn-ea"/>
              </a:rPr>
              <a:t>Children learn the  values like Self-compassion, Empathy and kindness toward elders. To be a responsible</a:t>
            </a:r>
            <a:endParaRPr lang="en-US" sz="2200" dirty="0">
              <a:latin typeface="Calibri" panose="020F0502020204030204" pitchFamily="34" charset="0"/>
              <a:cs typeface="Calibri" panose="020F0502020204030204" pitchFamily="34" charset="0"/>
              <a:sym typeface="+mn-ea"/>
            </a:endParaRPr>
          </a:p>
          <a:p>
            <a:pPr algn="l">
              <a:lnSpc>
                <a:spcPct val="200000"/>
              </a:lnSpc>
            </a:pPr>
            <a:r>
              <a:rPr lang="en-US" sz="2200" dirty="0">
                <a:latin typeface="Calibri" panose="020F0502020204030204" pitchFamily="34" charset="0"/>
                <a:cs typeface="Calibri" panose="020F0502020204030204" pitchFamily="34" charset="0"/>
                <a:sym typeface="+mn-ea"/>
              </a:rPr>
              <a:t>citizen.</a:t>
            </a:r>
            <a:endParaRPr lang="en-US" sz="2200" dirty="0">
              <a:latin typeface="Calibri" panose="020F0502020204030204" pitchFamily="34" charset="0"/>
              <a:cs typeface="Calibri" panose="020F0502020204030204" pitchFamily="34" charset="0"/>
              <a:sym typeface="+mn-ea"/>
            </a:endParaRPr>
          </a:p>
        </p:txBody>
      </p:sp>
      <p:sp>
        <p:nvSpPr>
          <p:cNvPr id="7" name="Title 1"/>
          <p:cNvSpPr>
            <a:spLocks noGrp="1"/>
          </p:cNvSpPr>
          <p:nvPr/>
        </p:nvSpPr>
        <p:spPr>
          <a:xfrm>
            <a:off x="6769100" y="635"/>
            <a:ext cx="4867910" cy="960120"/>
          </a:xfrm>
          <a:prstGeom prst="rect">
            <a:avLst/>
          </a:prstGeom>
        </p:spPr>
        <p:txBody>
          <a:bodyPr vert="horz" lIns="91440" tIns="45720" rIns="91440" bIns="45720" rtlCol="0" anchor="b">
            <a:normAutofit fontScale="900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gradFill>
                  <a:gsLst>
                    <a:gs pos="0">
                      <a:srgbClr val="E78529"/>
                    </a:gs>
                    <a:gs pos="100000">
                      <a:srgbClr val="311C23"/>
                    </a:gs>
                  </a:gsLst>
                  <a:lin ang="0" scaled="1"/>
                </a:gradFill>
                <a:latin typeface="Aharoni" panose="02010803020104030203"/>
                <a:cs typeface="Angsana New" panose="02020603050405020304"/>
              </a:rPr>
              <a:t>KARUNA CLUB</a:t>
            </a:r>
            <a:endParaRPr lang="en-US" dirty="0">
              <a:gradFill>
                <a:gsLst>
                  <a:gs pos="0">
                    <a:srgbClr val="E78529"/>
                  </a:gs>
                  <a:gs pos="100000">
                    <a:srgbClr val="311C23"/>
                  </a:gs>
                </a:gsLst>
                <a:lin ang="0" scaled="1"/>
              </a:gra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mpathy is the key to innovation and leadership | Techsauce"/>
          <p:cNvPicPr>
            <a:picLocks noGrp="1" noChangeAspect="1"/>
          </p:cNvPicPr>
          <p:nvPr>
            <p:ph idx="1"/>
          </p:nvPr>
        </p:nvPicPr>
        <p:blipFill>
          <a:blip r:embed="rId1"/>
          <a:stretch>
            <a:fillRect/>
          </a:stretch>
        </p:blipFill>
        <p:spPr>
          <a:xfrm>
            <a:off x="1556" y="569"/>
            <a:ext cx="6941149" cy="3430318"/>
          </a:xfrm>
        </p:spPr>
      </p:pic>
      <p:pic>
        <p:nvPicPr>
          <p:cNvPr id="6" name="Picture 5" descr="How to Teach Empathy • Plinkit"/>
          <p:cNvPicPr>
            <a:picLocks noChangeAspect="1"/>
          </p:cNvPicPr>
          <p:nvPr/>
        </p:nvPicPr>
        <p:blipFill>
          <a:blip r:embed="rId2"/>
          <a:stretch>
            <a:fillRect/>
          </a:stretch>
        </p:blipFill>
        <p:spPr>
          <a:xfrm>
            <a:off x="5751" y="3424687"/>
            <a:ext cx="12180497" cy="3602965"/>
          </a:xfrm>
          <a:prstGeom prst="rect">
            <a:avLst/>
          </a:prstGeom>
        </p:spPr>
      </p:pic>
      <p:sp>
        <p:nvSpPr>
          <p:cNvPr id="10" name="TextBox 9"/>
          <p:cNvSpPr txBox="1"/>
          <p:nvPr/>
        </p:nvSpPr>
        <p:spPr>
          <a:xfrm>
            <a:off x="6769100" y="960755"/>
            <a:ext cx="5260340" cy="5897245"/>
          </a:xfrm>
          <a:prstGeom prst="rect">
            <a:avLst/>
          </a:prstGeom>
          <a:gradFill>
            <a:gsLst>
              <a:gs pos="0">
                <a:srgbClr val="9EE256"/>
              </a:gs>
              <a:gs pos="100000">
                <a:srgbClr val="52762D"/>
              </a:gs>
            </a:gsLst>
            <a:lin ang="5400000" scaled="0"/>
          </a:gradFill>
        </p:spPr>
        <p:txBody>
          <a:bodyPr rot="0" spcFirstLastPara="0" vertOverflow="overflow" horzOverflow="overflow" vert="horz" wrap="square" lIns="91440" tIns="45720" rIns="91440" bIns="45720" numCol="1" spcCol="0" rtlCol="0" fromWordArt="0" anchor="ctr" anchorCtr="0" forceAA="0" compatLnSpc="1">
            <a:noAutofit/>
          </a:bodyPr>
          <a:lstStyle/>
          <a:p>
            <a:pPr algn="l">
              <a:lnSpc>
                <a:spcPct val="250000"/>
              </a:lnSpc>
            </a:pPr>
            <a:r>
              <a:rPr lang="en-US" sz="2400" b="1" dirty="0">
                <a:latin typeface="Calibri" panose="020F0502020204030204" pitchFamily="34" charset="0"/>
                <a:cs typeface="Calibri" panose="020F0502020204030204" pitchFamily="34" charset="0"/>
                <a:sym typeface="+mn-ea"/>
              </a:rPr>
              <a:t>WEEK 2      Class V-C,D    DATE  :13.11.24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250000"/>
              </a:lnSpc>
            </a:pPr>
            <a:r>
              <a:rPr lang="en-US" sz="2400" b="1" u="sng" dirty="0">
                <a:latin typeface="Calibri" panose="020F0502020204030204" pitchFamily="34" charset="0"/>
                <a:cs typeface="Calibri" panose="020F0502020204030204" pitchFamily="34" charset="0"/>
                <a:sym typeface="+mn-ea"/>
              </a:rPr>
              <a:t>Topic : </a:t>
            </a:r>
            <a:r>
              <a:rPr lang="en-US" sz="2200" dirty="0">
                <a:latin typeface="Calibri" panose="020F0502020204030204" pitchFamily="34" charset="0"/>
                <a:cs typeface="Calibri" panose="020F0502020204030204" pitchFamily="34" charset="0"/>
                <a:sym typeface="+mn-ea"/>
              </a:rPr>
              <a:t>Make a Paper Bag</a:t>
            </a:r>
            <a:r>
              <a:rPr lang="en-US" sz="2200" dirty="0">
                <a:latin typeface="Calibri" panose="020F0502020204030204" pitchFamily="34" charset="0"/>
                <a:cs typeface="Calibri" panose="020F0502020204030204" pitchFamily="34" charset="0"/>
                <a:sym typeface="+mn-ea"/>
              </a:rPr>
              <a:t>.</a:t>
            </a:r>
            <a:endParaRPr lang="en-US" sz="2200" dirty="0">
              <a:latin typeface="Calibri" panose="020F0502020204030204" pitchFamily="34" charset="0"/>
              <a:cs typeface="Calibri" panose="020F0502020204030204" pitchFamily="34" charset="0"/>
              <a:sym typeface="+mn-ea"/>
            </a:endParaRPr>
          </a:p>
          <a:p>
            <a:pPr algn="l">
              <a:lnSpc>
                <a:spcPct val="250000"/>
              </a:lnSpc>
            </a:pPr>
            <a:r>
              <a:rPr lang="en-US" sz="2200" b="1" u="sng" dirty="0">
                <a:latin typeface="Calibri" panose="020F0502020204030204" pitchFamily="34" charset="0"/>
                <a:cs typeface="Calibri" panose="020F0502020204030204" pitchFamily="34" charset="0"/>
                <a:sym typeface="+mn-ea"/>
              </a:rPr>
              <a:t>Materials Needed: </a:t>
            </a:r>
            <a:r>
              <a:rPr lang="en-US" sz="2200" dirty="0">
                <a:latin typeface="Calibri" panose="020F0502020204030204" pitchFamily="34" charset="0"/>
                <a:cs typeface="Calibri" panose="020F0502020204030204" pitchFamily="34" charset="0"/>
                <a:sym typeface="+mn-ea"/>
              </a:rPr>
              <a:t>Newspaper</a:t>
            </a:r>
            <a:endParaRPr lang="en-US" sz="2200" dirty="0">
              <a:latin typeface="Calibri" panose="020F0502020204030204" pitchFamily="34" charset="0"/>
              <a:cs typeface="Calibri" panose="020F0502020204030204" pitchFamily="34" charset="0"/>
              <a:sym typeface="+mn-ea"/>
            </a:endParaRPr>
          </a:p>
          <a:p>
            <a:pPr algn="l">
              <a:lnSpc>
                <a:spcPct val="25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200" dirty="0">
                <a:latin typeface="Calibri" panose="020F0502020204030204" pitchFamily="34" charset="0"/>
                <a:cs typeface="Calibri" panose="020F0502020204030204" pitchFamily="34" charset="0"/>
                <a:sym typeface="+mn-ea"/>
              </a:rPr>
              <a:t>To be environmentally</a:t>
            </a:r>
            <a:endParaRPr lang="en-US" sz="2200" dirty="0">
              <a:latin typeface="Calibri" panose="020F0502020204030204" pitchFamily="34" charset="0"/>
              <a:cs typeface="Calibri" panose="020F0502020204030204" pitchFamily="34" charset="0"/>
              <a:sym typeface="+mn-ea"/>
            </a:endParaRPr>
          </a:p>
          <a:p>
            <a:pPr algn="l">
              <a:lnSpc>
                <a:spcPct val="250000"/>
              </a:lnSpc>
            </a:pPr>
            <a:r>
              <a:rPr lang="en-US" sz="2200" dirty="0">
                <a:latin typeface="Calibri" panose="020F0502020204030204" pitchFamily="34" charset="0"/>
                <a:cs typeface="Calibri" panose="020F0502020204030204" pitchFamily="34" charset="0"/>
                <a:sym typeface="+mn-ea"/>
              </a:rPr>
              <a:t>friendly., recyclable and reusable</a:t>
            </a:r>
            <a:endParaRPr lang="en-US" sz="2200" dirty="0">
              <a:latin typeface="Calibri" panose="020F0502020204030204" pitchFamily="34" charset="0"/>
              <a:cs typeface="Calibri" panose="020F0502020204030204" pitchFamily="34" charset="0"/>
              <a:sym typeface="+mn-ea"/>
            </a:endParaRPr>
          </a:p>
        </p:txBody>
      </p:sp>
      <p:sp>
        <p:nvSpPr>
          <p:cNvPr id="7" name="Title 1"/>
          <p:cNvSpPr>
            <a:spLocks noGrp="1"/>
          </p:cNvSpPr>
          <p:nvPr/>
        </p:nvSpPr>
        <p:spPr>
          <a:xfrm>
            <a:off x="6769100" y="635"/>
            <a:ext cx="4867910" cy="960120"/>
          </a:xfrm>
          <a:prstGeom prst="rect">
            <a:avLst/>
          </a:prstGeom>
        </p:spPr>
        <p:txBody>
          <a:bodyPr vert="horz" lIns="91440" tIns="45720" rIns="91440" bIns="45720" rtlCol="0" anchor="b">
            <a:normAutofit fontScale="900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gradFill>
                  <a:gsLst>
                    <a:gs pos="0">
                      <a:srgbClr val="E78529"/>
                    </a:gs>
                    <a:gs pos="100000">
                      <a:srgbClr val="311C23"/>
                    </a:gs>
                  </a:gsLst>
                  <a:lin ang="0" scaled="1"/>
                </a:gradFill>
                <a:latin typeface="Aharoni" panose="02010803020104030203"/>
                <a:cs typeface="Angsana New" panose="02020603050405020304"/>
              </a:rPr>
              <a:t>KARUNA CLUB</a:t>
            </a:r>
            <a:endParaRPr lang="en-US" dirty="0">
              <a:gradFill>
                <a:gsLst>
                  <a:gs pos="0">
                    <a:srgbClr val="E78529"/>
                  </a:gs>
                  <a:gs pos="100000">
                    <a:srgbClr val="311C23"/>
                  </a:gs>
                </a:gsLst>
                <a:lin ang="0" scaled="1"/>
              </a:gra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mpathy is the key to innovation and leadership | Techsauce"/>
          <p:cNvPicPr>
            <a:picLocks noGrp="1" noChangeAspect="1"/>
          </p:cNvPicPr>
          <p:nvPr>
            <p:ph idx="1"/>
          </p:nvPr>
        </p:nvPicPr>
        <p:blipFill>
          <a:blip r:embed="rId1"/>
          <a:stretch>
            <a:fillRect/>
          </a:stretch>
        </p:blipFill>
        <p:spPr>
          <a:xfrm>
            <a:off x="1556" y="569"/>
            <a:ext cx="6941149" cy="3430318"/>
          </a:xfrm>
        </p:spPr>
      </p:pic>
      <p:pic>
        <p:nvPicPr>
          <p:cNvPr id="6" name="Picture 5" descr="How to Teach Empathy • Plinkit"/>
          <p:cNvPicPr>
            <a:picLocks noChangeAspect="1"/>
          </p:cNvPicPr>
          <p:nvPr/>
        </p:nvPicPr>
        <p:blipFill>
          <a:blip r:embed="rId2"/>
          <a:stretch>
            <a:fillRect/>
          </a:stretch>
        </p:blipFill>
        <p:spPr>
          <a:xfrm>
            <a:off x="5751" y="3424687"/>
            <a:ext cx="12180497" cy="3602965"/>
          </a:xfrm>
          <a:prstGeom prst="rect">
            <a:avLst/>
          </a:prstGeom>
        </p:spPr>
      </p:pic>
      <p:sp>
        <p:nvSpPr>
          <p:cNvPr id="10" name="TextBox 9"/>
          <p:cNvSpPr txBox="1"/>
          <p:nvPr/>
        </p:nvSpPr>
        <p:spPr>
          <a:xfrm>
            <a:off x="6942455" y="960755"/>
            <a:ext cx="4995545" cy="4784090"/>
          </a:xfrm>
          <a:prstGeom prst="rect">
            <a:avLst/>
          </a:prstGeom>
          <a:gradFill>
            <a:gsLst>
              <a:gs pos="0">
                <a:srgbClr val="9EE256"/>
              </a:gs>
              <a:gs pos="100000">
                <a:srgbClr val="52762D"/>
              </a:gs>
            </a:gsLst>
            <a:lin ang="5400000" scaled="0"/>
          </a:gradFill>
        </p:spPr>
        <p:txBody>
          <a:bodyPr rot="0" spcFirstLastPara="0" vertOverflow="overflow" horzOverflow="overflow" vert="horz" wrap="square" lIns="91440" tIns="45720" rIns="91440" bIns="45720" numCol="1" spcCol="0" rtlCol="0" fromWordArt="0" anchor="ctr" anchorCtr="0" forceAA="0" compatLnSpc="1">
            <a:noAutofit/>
          </a:bodyPr>
          <a:lstStyle/>
          <a:p>
            <a:pPr algn="l">
              <a:lnSpc>
                <a:spcPct val="300000"/>
              </a:lnSpc>
            </a:pPr>
            <a:r>
              <a:rPr lang="en-US" sz="2400" b="1" dirty="0">
                <a:latin typeface="Calibri" panose="020F0502020204030204" pitchFamily="34" charset="0"/>
                <a:cs typeface="Calibri" panose="020F0502020204030204" pitchFamily="34" charset="0"/>
                <a:sym typeface="+mn-ea"/>
              </a:rPr>
              <a:t>WEEK 4    Class V-C,D  DATE  :27.11.24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Topic : </a:t>
            </a:r>
            <a:r>
              <a:rPr lang="en-US" sz="2200" dirty="0">
                <a:latin typeface="Calibri" panose="020F0502020204030204" pitchFamily="34" charset="0"/>
                <a:cs typeface="Calibri" panose="020F0502020204030204" pitchFamily="34" charset="0"/>
                <a:sym typeface="+mn-ea"/>
              </a:rPr>
              <a:t>Decorating a Jute Bag on topic Save Earth.</a:t>
            </a:r>
            <a:endParaRPr lang="en-US" sz="2400" dirty="0">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Materials Needed:</a:t>
            </a:r>
            <a:r>
              <a:rPr lang="en-US" sz="2400" b="1" dirty="0">
                <a:latin typeface="Calibri" panose="020F0502020204030204" pitchFamily="34" charset="0"/>
                <a:cs typeface="Calibri" panose="020F0502020204030204" pitchFamily="34" charset="0"/>
                <a:sym typeface="+mn-ea"/>
              </a:rPr>
              <a:t> </a:t>
            </a:r>
            <a:r>
              <a:rPr lang="en-US" sz="2200" dirty="0">
                <a:latin typeface="Calibri" panose="020F0502020204030204" pitchFamily="34" charset="0"/>
                <a:cs typeface="Calibri" panose="020F0502020204030204" pitchFamily="34" charset="0"/>
                <a:sym typeface="+mn-ea"/>
              </a:rPr>
              <a:t>Jute Bag</a:t>
            </a:r>
            <a:r>
              <a:rPr lang="en-US" sz="2400" dirty="0">
                <a:latin typeface="Calibri" panose="020F0502020204030204" pitchFamily="34" charset="0"/>
                <a:cs typeface="Calibri" panose="020F0502020204030204" pitchFamily="34" charset="0"/>
                <a:sym typeface="+mn-ea"/>
              </a:rPr>
              <a:t>.</a:t>
            </a:r>
            <a:endParaRPr lang="en-US" sz="2400" dirty="0">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200" dirty="0">
                <a:latin typeface="Calibri" panose="020F0502020204030204" pitchFamily="34" charset="0"/>
                <a:cs typeface="Calibri" panose="020F0502020204030204" pitchFamily="34" charset="0"/>
                <a:sym typeface="+mn-ea"/>
              </a:rPr>
              <a:t>To be eco-friendly.</a:t>
            </a:r>
            <a:endParaRPr lang="en-US" sz="2200" dirty="0">
              <a:latin typeface="Calibri" panose="020F0502020204030204" pitchFamily="34" charset="0"/>
              <a:cs typeface="Calibri" panose="020F0502020204030204" pitchFamily="34" charset="0"/>
              <a:sym typeface="+mn-ea"/>
            </a:endParaRPr>
          </a:p>
        </p:txBody>
      </p:sp>
      <p:sp>
        <p:nvSpPr>
          <p:cNvPr id="7" name="Title 1"/>
          <p:cNvSpPr>
            <a:spLocks noGrp="1"/>
          </p:cNvSpPr>
          <p:nvPr/>
        </p:nvSpPr>
        <p:spPr>
          <a:xfrm>
            <a:off x="6769100" y="635"/>
            <a:ext cx="4867910" cy="960120"/>
          </a:xfrm>
          <a:prstGeom prst="rect">
            <a:avLst/>
          </a:prstGeom>
        </p:spPr>
        <p:txBody>
          <a:bodyPr vert="horz" lIns="91440" tIns="45720" rIns="91440" bIns="45720" rtlCol="0" anchor="b">
            <a:normAutofit fontScale="900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gradFill>
                  <a:gsLst>
                    <a:gs pos="0">
                      <a:srgbClr val="E78529"/>
                    </a:gs>
                    <a:gs pos="100000">
                      <a:srgbClr val="311C23"/>
                    </a:gs>
                  </a:gsLst>
                  <a:lin ang="0" scaled="1"/>
                </a:gradFill>
                <a:latin typeface="Aharoni" panose="02010803020104030203"/>
                <a:cs typeface="Angsana New" panose="02020603050405020304"/>
              </a:rPr>
              <a:t>KARUNA CLUB</a:t>
            </a:r>
            <a:endParaRPr lang="en-US" dirty="0">
              <a:gradFill>
                <a:gsLst>
                  <a:gs pos="0">
                    <a:srgbClr val="E78529"/>
                  </a:gs>
                  <a:gs pos="100000">
                    <a:srgbClr val="311C23"/>
                  </a:gs>
                </a:gsLst>
                <a:lin ang="0" scaled="1"/>
              </a:gra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 Social Awareness | Social Emotional Learning - YouTube"/>
          <p:cNvPicPr>
            <a:picLocks noGrp="1" noChangeAspect="1"/>
          </p:cNvPicPr>
          <p:nvPr>
            <p:ph idx="1"/>
          </p:nvPr>
        </p:nvPicPr>
        <p:blipFill rotWithShape="1">
          <a:blip r:embed="rId1"/>
          <a:srcRect r="-191" b="30272"/>
          <a:stretch>
            <a:fillRect/>
          </a:stretch>
        </p:blipFill>
        <p:spPr>
          <a:xfrm>
            <a:off x="2024" y="570"/>
            <a:ext cx="6566432" cy="3183329"/>
          </a:xfrm>
        </p:spPr>
      </p:pic>
      <p:pic>
        <p:nvPicPr>
          <p:cNvPr id="8" name="Picture 7" descr="Social Awareness Club by Meagan Martinez"/>
          <p:cNvPicPr>
            <a:picLocks noChangeAspect="1"/>
          </p:cNvPicPr>
          <p:nvPr/>
        </p:nvPicPr>
        <p:blipFill rotWithShape="1">
          <a:blip r:embed="rId2"/>
          <a:srcRect l="5578" t="3831" r="-398" b="48659"/>
          <a:stretch>
            <a:fillRect/>
          </a:stretch>
        </p:blipFill>
        <p:spPr>
          <a:xfrm>
            <a:off x="6514740" y="-180"/>
            <a:ext cx="5710667" cy="1020991"/>
          </a:xfrm>
          <a:prstGeom prst="rect">
            <a:avLst/>
          </a:prstGeom>
        </p:spPr>
      </p:pic>
      <p:pic>
        <p:nvPicPr>
          <p:cNvPr id="12" name="Picture 11" descr="How has society has changed over the last 50 years? — Comparonomics"/>
          <p:cNvPicPr>
            <a:picLocks noChangeAspect="1"/>
          </p:cNvPicPr>
          <p:nvPr/>
        </p:nvPicPr>
        <p:blipFill>
          <a:blip r:embed="rId3"/>
          <a:stretch>
            <a:fillRect/>
          </a:stretch>
        </p:blipFill>
        <p:spPr>
          <a:xfrm>
            <a:off x="0" y="3184525"/>
            <a:ext cx="6569710" cy="3680460"/>
          </a:xfrm>
          <a:prstGeom prst="rect">
            <a:avLst/>
          </a:prstGeom>
        </p:spPr>
      </p:pic>
      <p:sp>
        <p:nvSpPr>
          <p:cNvPr id="13" name="TextBox 12"/>
          <p:cNvSpPr txBox="1"/>
          <p:nvPr/>
        </p:nvSpPr>
        <p:spPr>
          <a:xfrm>
            <a:off x="6592570" y="1021080"/>
            <a:ext cx="5633085" cy="5836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r>
              <a:rPr lang="en-US" sz="2000" b="1" dirty="0">
                <a:latin typeface="Calibri" panose="020F0502020204030204" pitchFamily="34" charset="0"/>
                <a:cs typeface="Calibri" panose="020F0502020204030204" pitchFamily="34" charset="0"/>
                <a:sym typeface="+mn-ea"/>
              </a:rPr>
              <a:t>WEEK 1                Class VI B                    DATE  :6.11.24</a:t>
            </a:r>
            <a:endParaRPr lang="en-US" sz="20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Topic :</a:t>
            </a:r>
            <a:r>
              <a:rPr lang="en-US" sz="2000" u="sng" dirty="0">
                <a:latin typeface="Calibri" panose="020F0502020204030204" pitchFamily="34" charset="0"/>
                <a:cs typeface="Calibri" panose="020F0502020204030204" pitchFamily="34" charset="0"/>
                <a:sym typeface="+mn-ea"/>
              </a:rPr>
              <a:t> </a:t>
            </a:r>
            <a:r>
              <a:rPr lang="en-US" sz="2000" dirty="0">
                <a:latin typeface="Calibri" panose="020F0502020204030204" pitchFamily="34" charset="0"/>
                <a:cs typeface="Calibri" panose="020F0502020204030204" pitchFamily="34" charset="0"/>
                <a:sym typeface="+mn-ea"/>
              </a:rPr>
              <a:t>How Mobile Phone Impact Students’ Lives?</a:t>
            </a:r>
            <a:endParaRPr lang="en-US" sz="2000" dirty="0">
              <a:latin typeface="Calibri" panose="020F0502020204030204" pitchFamily="34" charset="0"/>
              <a:cs typeface="Calibri" panose="020F0502020204030204" pitchFamily="34" charset="0"/>
              <a:sym typeface="+mn-ea"/>
            </a:endParaRPr>
          </a:p>
          <a:p>
            <a:pPr algn="l">
              <a:lnSpc>
                <a:spcPct val="150000"/>
              </a:lnSpc>
            </a:pP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Activity:</a:t>
            </a:r>
            <a:r>
              <a:rPr lang="en-US" sz="2000" b="1" dirty="0">
                <a:latin typeface="Calibri" panose="020F0502020204030204" pitchFamily="34" charset="0"/>
                <a:cs typeface="Calibri" panose="020F0502020204030204" pitchFamily="34" charset="0"/>
                <a:sym typeface="+mn-ea"/>
              </a:rPr>
              <a:t> </a:t>
            </a:r>
            <a:r>
              <a:rPr lang="en-US" sz="2000" dirty="0">
                <a:latin typeface="Calibri" panose="020F0502020204030204" pitchFamily="34" charset="0"/>
                <a:cs typeface="Calibri" panose="020F0502020204030204" pitchFamily="34" charset="0"/>
                <a:sym typeface="+mn-ea"/>
              </a:rPr>
              <a:t>Negative Impact of Smartphones on Students.</a:t>
            </a:r>
            <a:endParaRPr lang="en-US" sz="2000" dirty="0">
              <a:latin typeface="Calibri" panose="020F0502020204030204" pitchFamily="34" charset="0"/>
              <a:cs typeface="Calibri" panose="020F0502020204030204" pitchFamily="34" charset="0"/>
              <a:sym typeface="+mn-ea"/>
            </a:endParaRPr>
          </a:p>
          <a:p>
            <a:pPr algn="l">
              <a:lnSpc>
                <a:spcPct val="150000"/>
              </a:lnSpc>
            </a:pP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Learning Outcome</a:t>
            </a:r>
            <a:r>
              <a:rPr lang="en-US" sz="2000" b="1" dirty="0">
                <a:latin typeface="Calibri" panose="020F0502020204030204" pitchFamily="34" charset="0"/>
                <a:cs typeface="Calibri" panose="020F0502020204030204" pitchFamily="34" charset="0"/>
                <a:sym typeface="+mn-ea"/>
              </a:rPr>
              <a:t>: </a:t>
            </a:r>
            <a:r>
              <a:rPr lang="en-US" sz="2000" dirty="0">
                <a:latin typeface="Calibri" panose="020F0502020204030204" pitchFamily="34" charset="0"/>
                <a:cs typeface="Calibri" panose="020F0502020204030204" pitchFamily="34" charset="0"/>
                <a:sym typeface="+mn-ea"/>
              </a:rPr>
              <a:t>Limit students’ screen time. Encourage them to take breaks while surfing</a:t>
            </a: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dirty="0">
                <a:latin typeface="Calibri" panose="020F0502020204030204" pitchFamily="34" charset="0"/>
                <a:cs typeface="Calibri" panose="020F0502020204030204" pitchFamily="34" charset="0"/>
                <a:sym typeface="+mn-ea"/>
              </a:rPr>
              <a:t>the Internet.</a:t>
            </a:r>
            <a:endParaRPr lang="en-US" sz="2000" dirty="0">
              <a:latin typeface="Calibri" panose="020F0502020204030204" pitchFamily="34" charset="0"/>
              <a:cs typeface="Calibri" panose="020F0502020204030204" pitchFamily="34" charset="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 Social Awareness | Social Emotional Learning - YouTube"/>
          <p:cNvPicPr>
            <a:picLocks noGrp="1" noChangeAspect="1"/>
          </p:cNvPicPr>
          <p:nvPr>
            <p:ph idx="1"/>
          </p:nvPr>
        </p:nvPicPr>
        <p:blipFill rotWithShape="1">
          <a:blip r:embed="rId1"/>
          <a:srcRect r="-191" b="30272"/>
          <a:stretch>
            <a:fillRect/>
          </a:stretch>
        </p:blipFill>
        <p:spPr>
          <a:xfrm>
            <a:off x="2024" y="570"/>
            <a:ext cx="6566432" cy="3183329"/>
          </a:xfrm>
        </p:spPr>
      </p:pic>
      <p:pic>
        <p:nvPicPr>
          <p:cNvPr id="8" name="Picture 7" descr="Social Awareness Club by Meagan Martinez"/>
          <p:cNvPicPr>
            <a:picLocks noChangeAspect="1"/>
          </p:cNvPicPr>
          <p:nvPr/>
        </p:nvPicPr>
        <p:blipFill rotWithShape="1">
          <a:blip r:embed="rId2"/>
          <a:srcRect l="5578" t="3831" r="-398" b="48659"/>
          <a:stretch>
            <a:fillRect/>
          </a:stretch>
        </p:blipFill>
        <p:spPr>
          <a:xfrm>
            <a:off x="6514740" y="-180"/>
            <a:ext cx="5710667" cy="1020991"/>
          </a:xfrm>
          <a:prstGeom prst="rect">
            <a:avLst/>
          </a:prstGeom>
        </p:spPr>
      </p:pic>
      <p:pic>
        <p:nvPicPr>
          <p:cNvPr id="12" name="Picture 11" descr="How has society has changed over the last 50 years? — Comparonomics"/>
          <p:cNvPicPr>
            <a:picLocks noChangeAspect="1"/>
          </p:cNvPicPr>
          <p:nvPr/>
        </p:nvPicPr>
        <p:blipFill>
          <a:blip r:embed="rId3"/>
          <a:stretch>
            <a:fillRect/>
          </a:stretch>
        </p:blipFill>
        <p:spPr>
          <a:xfrm>
            <a:off x="0" y="3184525"/>
            <a:ext cx="6569710" cy="3680460"/>
          </a:xfrm>
          <a:prstGeom prst="rect">
            <a:avLst/>
          </a:prstGeom>
        </p:spPr>
      </p:pic>
      <p:sp>
        <p:nvSpPr>
          <p:cNvPr id="13" name="TextBox 12"/>
          <p:cNvSpPr txBox="1"/>
          <p:nvPr/>
        </p:nvSpPr>
        <p:spPr>
          <a:xfrm>
            <a:off x="6592570" y="1021080"/>
            <a:ext cx="5633085" cy="5836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r>
              <a:rPr lang="en-US" sz="2000" b="1" dirty="0">
                <a:latin typeface="Calibri" panose="020F0502020204030204" pitchFamily="34" charset="0"/>
                <a:cs typeface="Calibri" panose="020F0502020204030204" pitchFamily="34" charset="0"/>
                <a:sym typeface="+mn-ea"/>
              </a:rPr>
              <a:t>WEEK 2                Class VI B                  DATE  :13.11.24</a:t>
            </a:r>
            <a:endParaRPr lang="en-US" sz="20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Topic :</a:t>
            </a:r>
            <a:r>
              <a:rPr lang="en-US" sz="2000" dirty="0">
                <a:latin typeface="Calibri" panose="020F0502020204030204" pitchFamily="34" charset="0"/>
                <a:cs typeface="Calibri" panose="020F0502020204030204" pitchFamily="34" charset="0"/>
                <a:sym typeface="+mn-ea"/>
              </a:rPr>
              <a:t>Impact of gaming on children.</a:t>
            </a:r>
            <a:endParaRPr lang="en-US" sz="2000" dirty="0">
              <a:latin typeface="Calibri" panose="020F0502020204030204" pitchFamily="34" charset="0"/>
              <a:cs typeface="Calibri" panose="020F0502020204030204" pitchFamily="34" charset="0"/>
              <a:sym typeface="+mn-ea"/>
            </a:endParaRPr>
          </a:p>
          <a:p>
            <a:pPr algn="l">
              <a:lnSpc>
                <a:spcPct val="150000"/>
              </a:lnSpc>
            </a:pP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Activity:</a:t>
            </a:r>
            <a:r>
              <a:rPr lang="en-US" sz="2000" b="1" dirty="0">
                <a:latin typeface="Calibri" panose="020F0502020204030204" pitchFamily="34" charset="0"/>
                <a:cs typeface="Calibri" panose="020F0502020204030204" pitchFamily="34" charset="0"/>
                <a:sym typeface="+mn-ea"/>
              </a:rPr>
              <a:t> </a:t>
            </a:r>
            <a:r>
              <a:rPr lang="en-US" sz="2000" dirty="0">
                <a:latin typeface="Calibri" panose="020F0502020204030204" pitchFamily="34" charset="0"/>
                <a:cs typeface="Calibri" panose="020F0502020204030204" pitchFamily="34" charset="0"/>
                <a:sym typeface="+mn-ea"/>
              </a:rPr>
              <a:t>Mobile game usage is linked to lower academic performance. Another meta-analysis study</a:t>
            </a: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dirty="0">
                <a:latin typeface="Calibri" panose="020F0502020204030204" pitchFamily="34" charset="0"/>
                <a:cs typeface="Calibri" panose="020F0502020204030204" pitchFamily="34" charset="0"/>
                <a:sym typeface="+mn-ea"/>
              </a:rPr>
              <a:t>found that mobile phone usage, including the use of mobile games, had a negative effect on student educational outcomes.</a:t>
            </a: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Learning Outcome</a:t>
            </a:r>
            <a:r>
              <a:rPr lang="en-US" sz="2000" b="1" dirty="0">
                <a:latin typeface="Calibri" panose="020F0502020204030204" pitchFamily="34" charset="0"/>
                <a:cs typeface="Calibri" panose="020F0502020204030204" pitchFamily="34" charset="0"/>
                <a:sym typeface="+mn-ea"/>
              </a:rPr>
              <a:t>: </a:t>
            </a:r>
            <a:r>
              <a:rPr lang="en-US" sz="2000" dirty="0">
                <a:latin typeface="Calibri" panose="020F0502020204030204" pitchFamily="34" charset="0"/>
                <a:cs typeface="Calibri" panose="020F0502020204030204" pitchFamily="34" charset="0"/>
                <a:sym typeface="+mn-ea"/>
              </a:rPr>
              <a:t>The adverse impact is the degraded social life of children. Spending excessive time playing video games can isolate</a:t>
            </a: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dirty="0">
                <a:latin typeface="Calibri" panose="020F0502020204030204" pitchFamily="34" charset="0"/>
                <a:cs typeface="Calibri" panose="020F0502020204030204" pitchFamily="34" charset="0"/>
                <a:sym typeface="+mn-ea"/>
              </a:rPr>
              <a:t>children. </a:t>
            </a:r>
            <a:endParaRPr lang="en-US" sz="2000" dirty="0">
              <a:latin typeface="Calibri" panose="020F0502020204030204" pitchFamily="34" charset="0"/>
              <a:cs typeface="Calibri" panose="020F0502020204030204" pitchFamily="34" charset="0"/>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 Social Awareness | Social Emotional Learning - YouTube"/>
          <p:cNvPicPr>
            <a:picLocks noGrp="1" noChangeAspect="1"/>
          </p:cNvPicPr>
          <p:nvPr>
            <p:ph idx="1"/>
          </p:nvPr>
        </p:nvPicPr>
        <p:blipFill rotWithShape="1">
          <a:blip r:embed="rId1"/>
          <a:srcRect r="-191" b="30272"/>
          <a:stretch>
            <a:fillRect/>
          </a:stretch>
        </p:blipFill>
        <p:spPr>
          <a:xfrm>
            <a:off x="2024" y="570"/>
            <a:ext cx="6566432" cy="3183329"/>
          </a:xfrm>
        </p:spPr>
      </p:pic>
      <p:pic>
        <p:nvPicPr>
          <p:cNvPr id="8" name="Picture 7" descr="Social Awareness Club by Meagan Martinez"/>
          <p:cNvPicPr>
            <a:picLocks noChangeAspect="1"/>
          </p:cNvPicPr>
          <p:nvPr/>
        </p:nvPicPr>
        <p:blipFill rotWithShape="1">
          <a:blip r:embed="rId2"/>
          <a:srcRect l="5578" t="3831" r="-398" b="48659"/>
          <a:stretch>
            <a:fillRect/>
          </a:stretch>
        </p:blipFill>
        <p:spPr>
          <a:xfrm>
            <a:off x="6514740" y="-180"/>
            <a:ext cx="5710667" cy="1020991"/>
          </a:xfrm>
          <a:prstGeom prst="rect">
            <a:avLst/>
          </a:prstGeom>
        </p:spPr>
      </p:pic>
      <p:pic>
        <p:nvPicPr>
          <p:cNvPr id="12" name="Picture 11" descr="How has society has changed over the last 50 years? — Comparonomics"/>
          <p:cNvPicPr>
            <a:picLocks noChangeAspect="1"/>
          </p:cNvPicPr>
          <p:nvPr/>
        </p:nvPicPr>
        <p:blipFill>
          <a:blip r:embed="rId3"/>
          <a:stretch>
            <a:fillRect/>
          </a:stretch>
        </p:blipFill>
        <p:spPr>
          <a:xfrm>
            <a:off x="0" y="3184525"/>
            <a:ext cx="6569710" cy="3680460"/>
          </a:xfrm>
          <a:prstGeom prst="rect">
            <a:avLst/>
          </a:prstGeom>
        </p:spPr>
      </p:pic>
      <p:sp>
        <p:nvSpPr>
          <p:cNvPr id="13" name="TextBox 12"/>
          <p:cNvSpPr txBox="1"/>
          <p:nvPr/>
        </p:nvSpPr>
        <p:spPr>
          <a:xfrm>
            <a:off x="6592570" y="1021080"/>
            <a:ext cx="5633085" cy="4196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r>
              <a:rPr lang="en-US" sz="2000" b="1" dirty="0">
                <a:latin typeface="Calibri" panose="020F0502020204030204" pitchFamily="34" charset="0"/>
                <a:cs typeface="Calibri" panose="020F0502020204030204" pitchFamily="34" charset="0"/>
                <a:sym typeface="+mn-ea"/>
              </a:rPr>
              <a:t>WEEK 4                Class VI B                 DATE  :27.11.24</a:t>
            </a:r>
            <a:endParaRPr lang="en-US" sz="20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Topic :</a:t>
            </a:r>
            <a:r>
              <a:rPr lang="en-US" sz="2000" dirty="0">
                <a:latin typeface="Calibri" panose="020F0502020204030204" pitchFamily="34" charset="0"/>
                <a:cs typeface="Calibri" panose="020F0502020204030204" pitchFamily="34" charset="0"/>
                <a:sym typeface="+mn-ea"/>
              </a:rPr>
              <a:t>Slogan Writing</a:t>
            </a:r>
            <a:endParaRPr lang="en-US" sz="2000" dirty="0">
              <a:latin typeface="Calibri" panose="020F0502020204030204" pitchFamily="34" charset="0"/>
              <a:cs typeface="Calibri" panose="020F0502020204030204" pitchFamily="34" charset="0"/>
              <a:sym typeface="+mn-ea"/>
            </a:endParaRPr>
          </a:p>
          <a:p>
            <a:pPr algn="l">
              <a:lnSpc>
                <a:spcPct val="150000"/>
              </a:lnSpc>
            </a:pP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Activity:</a:t>
            </a:r>
            <a:r>
              <a:rPr lang="en-US" sz="2000" b="1" dirty="0">
                <a:latin typeface="Calibri" panose="020F0502020204030204" pitchFamily="34" charset="0"/>
                <a:cs typeface="Calibri" panose="020F0502020204030204" pitchFamily="34" charset="0"/>
                <a:sym typeface="+mn-ea"/>
              </a:rPr>
              <a:t> </a:t>
            </a:r>
            <a:r>
              <a:rPr lang="en-US" sz="2000" dirty="0">
                <a:latin typeface="Calibri" panose="020F0502020204030204" pitchFamily="34" charset="0"/>
                <a:cs typeface="Calibri" panose="020F0502020204030204" pitchFamily="34" charset="0"/>
                <a:sym typeface="+mn-ea"/>
              </a:rPr>
              <a:t>Slogans are used to convey a message about the service or cause that it is representing.</a:t>
            </a:r>
            <a:endParaRPr lang="en-US" sz="2000" dirty="0">
              <a:latin typeface="Calibri" panose="020F0502020204030204" pitchFamily="34" charset="0"/>
              <a:cs typeface="Calibri" panose="020F0502020204030204" pitchFamily="34" charset="0"/>
              <a:sym typeface="+mn-ea"/>
            </a:endParaRPr>
          </a:p>
          <a:p>
            <a:pPr algn="l">
              <a:lnSpc>
                <a:spcPct val="150000"/>
              </a:lnSpc>
            </a:pPr>
            <a:endParaRPr lang="en-US" sz="2000" dirty="0">
              <a:latin typeface="Calibri" panose="020F0502020204030204" pitchFamily="34" charset="0"/>
              <a:cs typeface="Calibri" panose="020F0502020204030204" pitchFamily="34" charset="0"/>
              <a:sym typeface="+mn-ea"/>
            </a:endParaRPr>
          </a:p>
          <a:p>
            <a:pPr algn="l">
              <a:lnSpc>
                <a:spcPct val="150000"/>
              </a:lnSpc>
            </a:pPr>
            <a:r>
              <a:rPr lang="en-US" sz="2000" b="1" u="sng" dirty="0">
                <a:latin typeface="Calibri" panose="020F0502020204030204" pitchFamily="34" charset="0"/>
                <a:cs typeface="Calibri" panose="020F0502020204030204" pitchFamily="34" charset="0"/>
                <a:sym typeface="+mn-ea"/>
              </a:rPr>
              <a:t>Learning Outcome</a:t>
            </a:r>
            <a:r>
              <a:rPr lang="en-US" sz="2000" b="1" dirty="0">
                <a:latin typeface="Calibri" panose="020F0502020204030204" pitchFamily="34" charset="0"/>
                <a:cs typeface="Calibri" panose="020F0502020204030204" pitchFamily="34" charset="0"/>
                <a:sym typeface="+mn-ea"/>
              </a:rPr>
              <a:t>:</a:t>
            </a:r>
            <a:r>
              <a:rPr lang="en-US" sz="2000" dirty="0">
                <a:latin typeface="Calibri" panose="020F0502020204030204" pitchFamily="34" charset="0"/>
                <a:cs typeface="Calibri" panose="020F0502020204030204" pitchFamily="34" charset="0"/>
                <a:sym typeface="+mn-ea"/>
              </a:rPr>
              <a:t>Learn to write their own slogans on the impact of usage of smart phones.</a:t>
            </a:r>
            <a:endParaRPr lang="en-US" sz="2000" dirty="0">
              <a:latin typeface="Calibri" panose="020F0502020204030204" pitchFamily="34" charset="0"/>
              <a:cs typeface="Calibri" panose="020F0502020204030204" pitchFamily="34" charset="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icrophone in a bar"/>
          <p:cNvPicPr>
            <a:picLocks noChangeAspect="1"/>
          </p:cNvPicPr>
          <p:nvPr/>
        </p:nvPicPr>
        <p:blipFill>
          <a:blip r:embed="rId1"/>
          <a:srcRect t="2978" r="6" b="12610"/>
          <a:stretch>
            <a:fillRect/>
          </a:stretch>
        </p:blipFill>
        <p:spPr>
          <a:xfrm>
            <a:off x="20" y="10"/>
            <a:ext cx="12188932"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rot="10800000" flipV="1">
            <a:off x="650240" y="1127125"/>
            <a:ext cx="9433560" cy="460438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pPr>
            <a:r>
              <a:rPr lang="en-US" sz="2400" b="1" dirty="0">
                <a:latin typeface="Calibri" panose="020F0502020204030204" pitchFamily="34" charset="0"/>
                <a:cs typeface="Calibri" panose="020F0502020204030204" pitchFamily="34" charset="0"/>
                <a:sym typeface="+mn-ea"/>
              </a:rPr>
              <a:t>WEEK 1                Class: I - A&amp;B                       DATE  :6.11.24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Topic :</a:t>
            </a:r>
            <a:r>
              <a:rPr lang="en-US" sz="2400" u="sng"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Put your right hand in Boogie 	boogie </a:t>
            </a:r>
            <a:endParaRPr lang="en-US" sz="2400" dirty="0">
              <a:latin typeface="Calibri" panose="020F0502020204030204" pitchFamily="34" charset="0"/>
              <a:cs typeface="Calibri" panose="020F0502020204030204" pitchFamily="34" charset="0"/>
              <a:sym typeface="+mn-ea"/>
            </a:endParaRPr>
          </a:p>
          <a:p>
            <a:pPr algn="l">
              <a:lnSpc>
                <a:spcPct val="150000"/>
              </a:lnSpc>
            </a:pPr>
            <a:endParaRPr lang="en-US" sz="2400" b="1" dirty="0">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Action songs require children to listen and follow directions in order to sing, move, take turns, develop new ideas. </a:t>
            </a:r>
            <a:endParaRPr lang="en-US" sz="2400" dirty="0">
              <a:latin typeface="Calibri" panose="020F0502020204030204" pitchFamily="34" charset="0"/>
              <a:cs typeface="Calibri" panose="020F0502020204030204" pitchFamily="34" charset="0"/>
              <a:sym typeface="+mn-ea"/>
            </a:endParaRPr>
          </a:p>
        </p:txBody>
      </p:sp>
      <p:sp>
        <p:nvSpPr>
          <p:cNvPr id="2" name="Title 1"/>
          <p:cNvSpPr>
            <a:spLocks noGrp="1"/>
          </p:cNvSpPr>
          <p:nvPr>
            <p:ph type="title"/>
          </p:nvPr>
        </p:nvSpPr>
        <p:spPr>
          <a:xfrm>
            <a:off x="107950" y="165735"/>
            <a:ext cx="6200140" cy="1736725"/>
          </a:xfrm>
        </p:spPr>
        <p:txBody>
          <a:bodyPr vert="horz" lIns="91440" tIns="45720" rIns="91440" bIns="45720" rtlCol="0" anchor="t">
            <a:normAutofit/>
          </a:bodyPr>
          <a:lstStyle/>
          <a:p>
            <a:pPr>
              <a:lnSpc>
                <a:spcPct val="90000"/>
              </a:lnSpc>
            </a:pPr>
            <a:r>
              <a:rPr lang="en-US">
                <a:solidFill>
                  <a:srgbClr val="FFFFFF"/>
                </a:solidFill>
              </a:rPr>
              <a:t>LOVELY SINGING CLUB</a:t>
            </a:r>
            <a:endParaRPr lang="en-US">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Pink Question Mark"/>
          <p:cNvPicPr>
            <a:picLocks noChangeAspect="1"/>
          </p:cNvPicPr>
          <p:nvPr>
            <a:videoFile r:link="rId1"/>
            <p:extLst>
              <p:ext uri="{DAA4B4D4-6D71-4841-9C94-3DE7FCFB9230}">
                <p14:media xmlns:p14="http://schemas.microsoft.com/office/powerpoint/2010/main" r:embed="rId2"/>
              </p:ext>
            </p:extLst>
          </p:nvPr>
        </p:nvPicPr>
        <p:blipFill>
          <a:blip r:embed="rId3"/>
          <a:srcRect r="6250" b="6250"/>
          <a:stretch>
            <a:fillRect/>
          </a:stretch>
        </p:blipFill>
        <p:spPr>
          <a:xfrm>
            <a:off x="20" y="10"/>
            <a:ext cx="12191979" cy="6857989"/>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635" y="0"/>
            <a:ext cx="7151370" cy="57404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7035" y="1507490"/>
            <a:ext cx="11628120" cy="3774440"/>
          </a:xfrm>
        </p:spPr>
        <p:txBody>
          <a:bodyPr anchor="t">
            <a:noAutofit/>
          </a:bodyPr>
          <a:lstStyle/>
          <a:p>
            <a:pPr algn="l"/>
            <a:r>
              <a:rPr lang="en-US" sz="2200" b="1" dirty="0">
                <a:solidFill>
                  <a:schemeClr val="bg1"/>
                </a:solidFill>
                <a:latin typeface="Calibri" panose="020F0502020204030204" pitchFamily="34" charset="0"/>
                <a:cs typeface="Calibri" panose="020F0502020204030204" pitchFamily="34" charset="0"/>
              </a:rPr>
              <a:t>WEEK 2 				</a:t>
            </a:r>
            <a:r>
              <a:rPr lang="en-US" sz="2200" b="1" dirty="0">
                <a:solidFill>
                  <a:schemeClr val="bg1"/>
                </a:solidFill>
                <a:latin typeface="Calibri" panose="020F0502020204030204" pitchFamily="34" charset="0"/>
                <a:cs typeface="Calibri" panose="020F0502020204030204" pitchFamily="34" charset="0"/>
                <a:sym typeface="+mn-ea"/>
              </a:rPr>
              <a:t>CLASS : VI TO IX</a:t>
            </a:r>
            <a:r>
              <a:rPr lang="en-US" sz="2200" b="1" dirty="0">
                <a:solidFill>
                  <a:schemeClr val="bg1"/>
                </a:solidFill>
                <a:latin typeface="Calibri" panose="020F0502020204030204" pitchFamily="34" charset="0"/>
                <a:cs typeface="Calibri" panose="020F0502020204030204" pitchFamily="34" charset="0"/>
              </a:rPr>
              <a:t>				</a:t>
            </a:r>
            <a:r>
              <a:rPr lang="en-US" sz="2200" b="1" dirty="0">
                <a:solidFill>
                  <a:schemeClr val="bg1"/>
                </a:solidFill>
                <a:latin typeface="Calibri" panose="020F0502020204030204" pitchFamily="34" charset="0"/>
                <a:cs typeface="Calibri" panose="020F0502020204030204" pitchFamily="34" charset="0"/>
                <a:sym typeface="+mn-ea"/>
              </a:rPr>
              <a:t>DATE  : 13.11.24</a:t>
            </a:r>
            <a:endParaRPr lang="en-US" sz="2200" b="1" dirty="0">
              <a:solidFill>
                <a:schemeClr val="bg1"/>
              </a:solidFill>
              <a:latin typeface="Calibri" panose="020F0502020204030204" pitchFamily="34" charset="0"/>
              <a:cs typeface="Calibri" panose="020F0502020204030204" pitchFamily="34" charset="0"/>
              <a:sym typeface="+mn-ea"/>
            </a:endParaRPr>
          </a:p>
          <a:p>
            <a:pPr algn="l"/>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Topic   </a:t>
            </a:r>
            <a:r>
              <a:rPr lang="en-US" sz="2200" b="1" dirty="0">
                <a:solidFill>
                  <a:schemeClr val="bg1"/>
                </a:solidFill>
                <a:latin typeface="Calibri" panose="020F0502020204030204" pitchFamily="34" charset="0"/>
                <a:cs typeface="Calibri" panose="020F0502020204030204" pitchFamily="34" charset="0"/>
              </a:rPr>
              <a:t>:</a:t>
            </a:r>
            <a:r>
              <a:rPr lang="en-US" sz="2200" dirty="0">
                <a:solidFill>
                  <a:schemeClr val="bg1"/>
                </a:solidFill>
                <a:latin typeface="Calibri" panose="020F0502020204030204" pitchFamily="34" charset="0"/>
                <a:cs typeface="Calibri" panose="020F0502020204030204" pitchFamily="34" charset="0"/>
              </a:rPr>
              <a:t>   Quiz on Sickness and Health.</a:t>
            </a:r>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Activity</a:t>
            </a:r>
            <a:r>
              <a:rPr lang="en-US" sz="2200" u="sng" dirty="0">
                <a:solidFill>
                  <a:schemeClr val="bg1"/>
                </a:solidFill>
                <a:latin typeface="Calibri" panose="020F0502020204030204" pitchFamily="34" charset="0"/>
                <a:cs typeface="Calibri" panose="020F0502020204030204" pitchFamily="34" charset="0"/>
              </a:rPr>
              <a:t> </a:t>
            </a:r>
            <a:r>
              <a:rPr lang="en-US" sz="2200" dirty="0">
                <a:solidFill>
                  <a:schemeClr val="bg1"/>
                </a:solidFill>
                <a:latin typeface="Calibri" panose="020F0502020204030204" pitchFamily="34" charset="0"/>
                <a:cs typeface="Calibri" panose="020F0502020204030204" pitchFamily="34" charset="0"/>
              </a:rPr>
              <a:t>: Students will be questioned related to body parts, types of health professionals. They</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would also be asked questions related to natural remedies that are available for various diseases.	</a:t>
            </a:r>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Learning Outcome</a:t>
            </a:r>
            <a:r>
              <a:rPr lang="en-US" sz="2200" u="sng" dirty="0">
                <a:solidFill>
                  <a:schemeClr val="bg1"/>
                </a:solidFill>
                <a:latin typeface="Calibri" panose="020F0502020204030204" pitchFamily="34" charset="0"/>
                <a:cs typeface="Calibri" panose="020F0502020204030204" pitchFamily="34" charset="0"/>
              </a:rPr>
              <a:t>:</a:t>
            </a:r>
            <a:r>
              <a:rPr lang="en-US" sz="2200" dirty="0">
                <a:solidFill>
                  <a:schemeClr val="bg1"/>
                </a:solidFill>
                <a:latin typeface="Calibri" panose="020F0502020204030204" pitchFamily="34" charset="0"/>
                <a:cs typeface="Calibri" panose="020F0502020204030204" pitchFamily="34" charset="0"/>
              </a:rPr>
              <a:t> </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This quiz offers an opportunity to access the comprehension of disease, prevention and health</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promotion strategies. By participating, students can enhance the understanding of these vital aspects of maintaining overall wellness.</a:t>
            </a:r>
            <a:endParaRPr lang="en-US" sz="2200" dirty="0">
              <a:solidFill>
                <a:schemeClr val="bg1"/>
              </a:solidFill>
              <a:latin typeface="Calibri" panose="020F0502020204030204" pitchFamily="34" charset="0"/>
              <a:cs typeface="Calibri" panose="020F0502020204030204" pitchFamily="34" charset="0"/>
            </a:endParaRPr>
          </a:p>
        </p:txBody>
      </p:sp>
      <p:pic>
        <p:nvPicPr>
          <p:cNvPr id="7" name="Picture 6" descr="Quiz Club | Funtails"/>
          <p:cNvPicPr>
            <a:picLocks noChangeAspect="1"/>
          </p:cNvPicPr>
          <p:nvPr/>
        </p:nvPicPr>
        <p:blipFill>
          <a:blip r:embed="rId4"/>
          <a:stretch>
            <a:fillRect/>
          </a:stretch>
        </p:blipFill>
        <p:spPr>
          <a:xfrm>
            <a:off x="0" y="1270"/>
            <a:ext cx="1773555" cy="1678940"/>
          </a:xfrm>
          <a:prstGeom prst="rect">
            <a:avLst/>
          </a:prstGeom>
        </p:spPr>
      </p:pic>
      <p:pic>
        <p:nvPicPr>
          <p:cNvPr id="13" name="Picture 12" descr="Coffee Time Quiz Page - Odiham District"/>
          <p:cNvPicPr>
            <a:picLocks noChangeAspect="1"/>
          </p:cNvPicPr>
          <p:nvPr/>
        </p:nvPicPr>
        <p:blipFill>
          <a:blip r:embed="rId5"/>
          <a:stretch>
            <a:fillRect/>
          </a:stretch>
        </p:blipFill>
        <p:spPr>
          <a:xfrm>
            <a:off x="10467975" y="1270"/>
            <a:ext cx="1724025" cy="150622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icrophone in a bar"/>
          <p:cNvPicPr>
            <a:picLocks noChangeAspect="1"/>
          </p:cNvPicPr>
          <p:nvPr/>
        </p:nvPicPr>
        <p:blipFill>
          <a:blip r:embed="rId1"/>
          <a:srcRect t="2978" r="6" b="12610"/>
          <a:stretch>
            <a:fillRect/>
          </a:stretch>
        </p:blipFill>
        <p:spPr>
          <a:xfrm>
            <a:off x="20" y="10"/>
            <a:ext cx="12188932" cy="6857990"/>
          </a:xfrm>
          <a:prstGeom prst="rect">
            <a:avLst/>
          </a:prstGeom>
        </p:spPr>
      </p:pic>
      <p:sp>
        <p:nvSpPr>
          <p:cNvPr id="2" name="Title 1"/>
          <p:cNvSpPr>
            <a:spLocks noGrp="1"/>
          </p:cNvSpPr>
          <p:nvPr>
            <p:ph type="title"/>
          </p:nvPr>
        </p:nvSpPr>
        <p:spPr>
          <a:xfrm>
            <a:off x="107950" y="165735"/>
            <a:ext cx="6200140" cy="1736725"/>
          </a:xfrm>
        </p:spPr>
        <p:txBody>
          <a:bodyPr vert="horz" lIns="91440" tIns="45720" rIns="91440" bIns="45720" rtlCol="0" anchor="t">
            <a:normAutofit/>
          </a:bodyPr>
          <a:lstStyle/>
          <a:p>
            <a:pPr>
              <a:lnSpc>
                <a:spcPct val="90000"/>
              </a:lnSpc>
            </a:pPr>
            <a:r>
              <a:rPr lang="en-US">
                <a:solidFill>
                  <a:srgbClr val="FFFFFF"/>
                </a:solidFill>
              </a:rPr>
              <a:t>LOVELY SINGING CLUB</a:t>
            </a:r>
            <a:endParaRPr lang="en-US">
              <a:solidFill>
                <a:srgbClr val="FFFFFF"/>
              </a:solidFill>
            </a:endParaRPr>
          </a:p>
        </p:txBody>
      </p:sp>
      <p:sp>
        <p:nvSpPr>
          <p:cNvPr id="4" name="Rectangle 10"/>
          <p:cNvSpPr>
            <a:spLocks noGrp="1" noRot="1" noChangeAspect="1" noMove="1" noResize="1" noEditPoints="1" noAdjustHandles="1" noChangeArrowheads="1" noChangeShapeType="1" noTextEdit="1"/>
          </p:cNvSpPr>
          <p:nvPr/>
        </p:nvSpPr>
        <p:spPr>
          <a:xfrm rot="10800000" flipV="1">
            <a:off x="650240" y="1127125"/>
            <a:ext cx="9433560" cy="460438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en-US" sz="2400" b="1" dirty="0">
                <a:latin typeface="Calibri" panose="020F0502020204030204" pitchFamily="34" charset="0"/>
                <a:cs typeface="Calibri" panose="020F0502020204030204" pitchFamily="34" charset="0"/>
                <a:sym typeface="+mn-ea"/>
              </a:rPr>
              <a:t>WEEK 2                Class: I - A&amp;B                       DATE  :13.11.24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Topic :</a:t>
            </a:r>
            <a:r>
              <a:rPr lang="en-US" sz="2400" u="sng"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Put your right hand in Boogie 	boogie </a:t>
            </a:r>
            <a:endParaRPr lang="en-US" sz="2400" dirty="0">
              <a:latin typeface="Calibri" panose="020F0502020204030204" pitchFamily="34" charset="0"/>
              <a:cs typeface="Calibri" panose="020F0502020204030204" pitchFamily="34" charset="0"/>
              <a:sym typeface="+mn-ea"/>
            </a:endParaRPr>
          </a:p>
          <a:p>
            <a:pPr algn="l">
              <a:lnSpc>
                <a:spcPct val="150000"/>
              </a:lnSpc>
            </a:pPr>
            <a:endParaRPr lang="en-US" sz="2400" b="1" dirty="0">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Action songs require children to listen and follow directions in order to sing, move, take turns, develop new ideas. </a:t>
            </a:r>
            <a:endParaRPr lang="en-US" sz="2400" dirty="0">
              <a:latin typeface="Calibri" panose="020F0502020204030204" pitchFamily="34" charset="0"/>
              <a:cs typeface="Calibri" panose="020F0502020204030204" pitchFamily="34"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icrophone in a bar"/>
          <p:cNvPicPr>
            <a:picLocks noChangeAspect="1"/>
          </p:cNvPicPr>
          <p:nvPr/>
        </p:nvPicPr>
        <p:blipFill>
          <a:blip r:embed="rId1"/>
          <a:srcRect t="2978" r="6" b="12610"/>
          <a:stretch>
            <a:fillRect/>
          </a:stretch>
        </p:blipFill>
        <p:spPr>
          <a:xfrm>
            <a:off x="20" y="10"/>
            <a:ext cx="12188932" cy="6857990"/>
          </a:xfrm>
          <a:prstGeom prst="rect">
            <a:avLst/>
          </a:prstGeom>
        </p:spPr>
      </p:pic>
      <p:sp>
        <p:nvSpPr>
          <p:cNvPr id="2" name="Title 1"/>
          <p:cNvSpPr>
            <a:spLocks noGrp="1"/>
          </p:cNvSpPr>
          <p:nvPr>
            <p:ph type="title"/>
          </p:nvPr>
        </p:nvSpPr>
        <p:spPr>
          <a:xfrm>
            <a:off x="107950" y="165735"/>
            <a:ext cx="6200140" cy="1736725"/>
          </a:xfrm>
        </p:spPr>
        <p:txBody>
          <a:bodyPr vert="horz" lIns="91440" tIns="45720" rIns="91440" bIns="45720" rtlCol="0" anchor="t">
            <a:normAutofit/>
          </a:bodyPr>
          <a:lstStyle/>
          <a:p>
            <a:pPr>
              <a:lnSpc>
                <a:spcPct val="90000"/>
              </a:lnSpc>
            </a:pPr>
            <a:r>
              <a:rPr lang="en-US">
                <a:solidFill>
                  <a:srgbClr val="FFFFFF"/>
                </a:solidFill>
              </a:rPr>
              <a:t>LOVELY SINGING CLUB</a:t>
            </a:r>
            <a:endParaRPr lang="en-US">
              <a:solidFill>
                <a:srgbClr val="FFFFFF"/>
              </a:solidFill>
            </a:endParaRPr>
          </a:p>
        </p:txBody>
      </p:sp>
      <p:sp>
        <p:nvSpPr>
          <p:cNvPr id="3" name="Rectangle 10"/>
          <p:cNvSpPr>
            <a:spLocks noGrp="1" noRot="1" noChangeAspect="1" noMove="1" noResize="1" noEditPoints="1" noAdjustHandles="1" noChangeArrowheads="1" noChangeShapeType="1" noTextEdit="1"/>
          </p:cNvSpPr>
          <p:nvPr/>
        </p:nvSpPr>
        <p:spPr>
          <a:xfrm rot="10800000" flipV="1">
            <a:off x="650240" y="1127125"/>
            <a:ext cx="9433560" cy="460438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pPr>
            <a:r>
              <a:rPr lang="en-US" sz="2400" b="1" dirty="0">
                <a:latin typeface="Calibri" panose="020F0502020204030204" pitchFamily="34" charset="0"/>
                <a:cs typeface="Calibri" panose="020F0502020204030204" pitchFamily="34" charset="0"/>
                <a:sym typeface="+mn-ea"/>
              </a:rPr>
              <a:t>WEEK 1                Class: I - A&amp;B                       DATE  :27.11.24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Topic :</a:t>
            </a:r>
            <a:r>
              <a:rPr lang="en-US" sz="2400" u="sng"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Put your right hand in Boogie 	boogie </a:t>
            </a:r>
            <a:endParaRPr lang="en-US" sz="2400" dirty="0">
              <a:latin typeface="Calibri" panose="020F0502020204030204" pitchFamily="34" charset="0"/>
              <a:cs typeface="Calibri" panose="020F0502020204030204" pitchFamily="34" charset="0"/>
              <a:sym typeface="+mn-ea"/>
            </a:endParaRPr>
          </a:p>
          <a:p>
            <a:pPr algn="l">
              <a:lnSpc>
                <a:spcPct val="150000"/>
              </a:lnSpc>
            </a:pPr>
            <a:endParaRPr lang="en-US" sz="2400" b="1" dirty="0">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Action songs require children to listen and follow directions in order to sing, move, take turns, develop new ideas. </a:t>
            </a:r>
            <a:endParaRPr lang="en-US" sz="2400" dirty="0">
              <a:latin typeface="Calibri" panose="020F0502020204030204" pitchFamily="34" charset="0"/>
              <a:cs typeface="Calibri" panose="020F0502020204030204" pitchFamily="34" charset="0"/>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untain range at sunrise"/>
          <p:cNvPicPr>
            <a:picLocks noChangeAspect="1"/>
          </p:cNvPicPr>
          <p:nvPr/>
        </p:nvPicPr>
        <p:blipFill>
          <a:blip r:embed="rId1"/>
          <a:srcRect t="6224" r="-2" b="2273"/>
          <a:stretch>
            <a:fillRect/>
          </a:stretch>
        </p:blipFill>
        <p:spPr>
          <a:xfrm>
            <a:off x="20" y="10"/>
            <a:ext cx="12191979" cy="6857989"/>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635" y="0"/>
            <a:ext cx="10965180"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200000"/>
              </a:lnSpc>
            </a:pPr>
            <a:r>
              <a:rPr lang="en-US" sz="2400" b="1" dirty="0">
                <a:latin typeface="Calibri" panose="020F0502020204030204" pitchFamily="34" charset="0"/>
                <a:cs typeface="Calibri" panose="020F0502020204030204" pitchFamily="34" charset="0"/>
                <a:sym typeface="+mn-ea"/>
              </a:rPr>
              <a:t>WEEK 1                                         Class VII A &amp; C                                      DATE  :6.11.24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Topic :</a:t>
            </a:r>
            <a:r>
              <a:rPr lang="en-US" sz="2400" dirty="0">
                <a:latin typeface="Calibri" panose="020F0502020204030204" pitchFamily="34" charset="0"/>
                <a:cs typeface="Calibri" panose="020F0502020204030204" pitchFamily="34" charset="0"/>
                <a:sym typeface="+mn-ea"/>
              </a:rPr>
              <a:t>Possible Risk Reduction measures for Landslides.</a:t>
            </a:r>
            <a:endParaRPr lang="en-US" sz="2400" dirty="0">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Activity:</a:t>
            </a:r>
            <a:r>
              <a:rPr lang="en-US" sz="2400" b="1"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Students will exhibit the impact and preventive measures of Landslides  through Models.</a:t>
            </a:r>
            <a:endParaRPr lang="en-US" sz="2400" dirty="0">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Students will understand the concept of Landslides and the  geographical area that are prone to Landslides and the preventive measures.</a:t>
            </a:r>
            <a:endParaRPr lang="en-US" sz="2400" dirty="0">
              <a:latin typeface="Calibri" panose="020F0502020204030204" pitchFamily="34" charset="0"/>
              <a:cs typeface="Calibri" panose="020F0502020204030204" pitchFamily="34" charset="0"/>
              <a:sym typeface="+mn-ea"/>
            </a:endParaRPr>
          </a:p>
        </p:txBody>
      </p:sp>
      <p:sp>
        <p:nvSpPr>
          <p:cNvPr id="2" name="Title 1"/>
          <p:cNvSpPr>
            <a:spLocks noGrp="1"/>
          </p:cNvSpPr>
          <p:nvPr>
            <p:ph type="title"/>
          </p:nvPr>
        </p:nvSpPr>
        <p:spPr>
          <a:xfrm>
            <a:off x="410210" y="210185"/>
            <a:ext cx="11362690" cy="748665"/>
          </a:xfrm>
        </p:spPr>
        <p:txBody>
          <a:bodyPr vert="horz" lIns="91440" tIns="45720" rIns="91440" bIns="45720" rtlCol="0" anchor="t">
            <a:noAutofit/>
          </a:bodyPr>
          <a:lstStyle/>
          <a:p>
            <a:r>
              <a:rPr lang="en-US" sz="4800" b="1" dirty="0">
                <a:solidFill>
                  <a:srgbClr val="FFFFFF"/>
                </a:solidFill>
                <a:latin typeface="FangSong" panose="02010609060101010101" charset="-122"/>
                <a:ea typeface="FangSong" panose="02010609060101010101" charset="-122"/>
                <a:cs typeface="Angsana New" panose="02020603050405020304"/>
              </a:rPr>
              <a:t>DISASTER MANAGEMENT CLUB</a:t>
            </a:r>
            <a:endParaRPr lang="en-US" sz="4800" b="1" dirty="0">
              <a:solidFill>
                <a:srgbClr val="FFFFFF"/>
              </a:solidFill>
              <a:latin typeface="FangSong" panose="02010609060101010101" charset="-122"/>
              <a:ea typeface="FangSong" panose="02010609060101010101" charset="-122"/>
              <a:cs typeface="Angsana New" panose="020206030504050203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untain range at sunrise"/>
          <p:cNvPicPr>
            <a:picLocks noChangeAspect="1"/>
          </p:cNvPicPr>
          <p:nvPr/>
        </p:nvPicPr>
        <p:blipFill>
          <a:blip r:embed="rId1"/>
          <a:srcRect t="6224" r="-2" b="2273"/>
          <a:stretch>
            <a:fillRect/>
          </a:stretch>
        </p:blipFill>
        <p:spPr>
          <a:xfrm>
            <a:off x="20" y="10"/>
            <a:ext cx="12191979" cy="6857989"/>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635" y="0"/>
            <a:ext cx="10295890"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200000"/>
              </a:lnSpc>
            </a:pPr>
            <a:r>
              <a:rPr lang="en-US" sz="2400" b="1" dirty="0">
                <a:latin typeface="Calibri" panose="020F0502020204030204" pitchFamily="34" charset="0"/>
                <a:cs typeface="Calibri" panose="020F0502020204030204" pitchFamily="34" charset="0"/>
                <a:sym typeface="+mn-ea"/>
              </a:rPr>
              <a:t>WEEK 2                                 Class VII A &amp; C                                          DATE  :13.11.24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Topic : </a:t>
            </a:r>
            <a:r>
              <a:rPr lang="en-US" sz="2400" dirty="0">
                <a:latin typeface="Calibri" panose="020F0502020204030204" pitchFamily="34" charset="0"/>
                <a:cs typeface="Calibri" panose="020F0502020204030204" pitchFamily="34" charset="0"/>
                <a:sym typeface="+mn-ea"/>
              </a:rPr>
              <a:t>Types of Industrial Hazard.</a:t>
            </a:r>
            <a:endParaRPr lang="en-US" sz="2400" dirty="0">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Activity:</a:t>
            </a:r>
            <a:r>
              <a:rPr lang="en-US" sz="2400" dirty="0">
                <a:latin typeface="Calibri" panose="020F0502020204030204" pitchFamily="34" charset="0"/>
                <a:cs typeface="Calibri" panose="020F0502020204030204" pitchFamily="34" charset="0"/>
                <a:sym typeface="+mn-ea"/>
              </a:rPr>
              <a:t>The students to detail about the types of Industrial hazards and preventive measures through Puppets</a:t>
            </a:r>
            <a:endParaRPr lang="en-US" sz="2400" dirty="0">
              <a:latin typeface="Calibri" panose="020F0502020204030204" pitchFamily="34" charset="0"/>
              <a:cs typeface="Calibri" panose="020F0502020204030204" pitchFamily="34" charset="0"/>
              <a:sym typeface="+mn-ea"/>
            </a:endParaRPr>
          </a:p>
          <a:p>
            <a:pPr algn="l">
              <a:lnSpc>
                <a:spcPct val="20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Students will gain knowledge about the different safety measures that needs to be adapted in Industrial Units to avoid Hazards.</a:t>
            </a:r>
            <a:endParaRPr lang="en-US" sz="2400" dirty="0">
              <a:latin typeface="Calibri" panose="020F0502020204030204" pitchFamily="34" charset="0"/>
              <a:cs typeface="Calibri" panose="020F0502020204030204" pitchFamily="34" charset="0"/>
              <a:sym typeface="+mn-ea"/>
            </a:endParaRPr>
          </a:p>
        </p:txBody>
      </p:sp>
      <p:sp>
        <p:nvSpPr>
          <p:cNvPr id="2" name="Title 1"/>
          <p:cNvSpPr>
            <a:spLocks noGrp="1"/>
          </p:cNvSpPr>
          <p:nvPr>
            <p:ph type="title"/>
          </p:nvPr>
        </p:nvSpPr>
        <p:spPr>
          <a:xfrm>
            <a:off x="409927" y="209909"/>
            <a:ext cx="11362758" cy="1012470"/>
          </a:xfrm>
        </p:spPr>
        <p:txBody>
          <a:bodyPr vert="horz" lIns="91440" tIns="45720" rIns="91440" bIns="45720" rtlCol="0" anchor="t">
            <a:noAutofit/>
          </a:bodyPr>
          <a:lstStyle/>
          <a:p>
            <a:r>
              <a:rPr lang="en-US" sz="4800" b="1" dirty="0">
                <a:solidFill>
                  <a:srgbClr val="FFFFFF"/>
                </a:solidFill>
                <a:latin typeface="FangSong" panose="02010609060101010101" charset="-122"/>
                <a:ea typeface="FangSong" panose="02010609060101010101" charset="-122"/>
                <a:cs typeface="Angsana New" panose="02020603050405020304"/>
              </a:rPr>
              <a:t>DISASTER MANAGEMENT CLUB</a:t>
            </a:r>
            <a:endParaRPr lang="en-US" sz="4800" b="1" dirty="0">
              <a:solidFill>
                <a:srgbClr val="FFFFFF"/>
              </a:solidFill>
              <a:latin typeface="FangSong" panose="02010609060101010101" charset="-122"/>
              <a:ea typeface="FangSong" panose="02010609060101010101" charset="-122"/>
              <a:cs typeface="Angsana New" panose="020206030504050203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untain range at sunrise"/>
          <p:cNvPicPr>
            <a:picLocks noChangeAspect="1"/>
          </p:cNvPicPr>
          <p:nvPr/>
        </p:nvPicPr>
        <p:blipFill>
          <a:blip r:embed="rId1"/>
          <a:srcRect t="6224" r="-2" b="2273"/>
          <a:stretch>
            <a:fillRect/>
          </a:stretch>
        </p:blipFill>
        <p:spPr>
          <a:xfrm>
            <a:off x="20" y="10"/>
            <a:ext cx="12191979" cy="6857989"/>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635" y="0"/>
            <a:ext cx="1066609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pPr>
            <a:r>
              <a:rPr lang="en-US" sz="2400" b="1" dirty="0">
                <a:latin typeface="Calibri" panose="020F0502020204030204" pitchFamily="34" charset="0"/>
                <a:cs typeface="Calibri" panose="020F0502020204030204" pitchFamily="34" charset="0"/>
                <a:sym typeface="+mn-ea"/>
              </a:rPr>
              <a:t>WEEK 4                     Class VII A &amp; C                                DATE  :27.11.24</a:t>
            </a:r>
            <a:endParaRPr lang="en-US" sz="2400" b="1" dirty="0">
              <a:solidFill>
                <a:schemeClr val="tx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Topic : </a:t>
            </a:r>
            <a:r>
              <a:rPr lang="en-US" sz="2400" dirty="0">
                <a:latin typeface="Calibri" panose="020F0502020204030204" pitchFamily="34" charset="0"/>
                <a:cs typeface="Calibri" panose="020F0502020204030204" pitchFamily="34" charset="0"/>
                <a:sym typeface="+mn-ea"/>
              </a:rPr>
              <a:t>Prevention of Electrical Hazards - Person from EB will visit the school and explain the safety measures.</a:t>
            </a:r>
            <a:endParaRPr lang="en-US" sz="2400" dirty="0">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Activity:</a:t>
            </a:r>
            <a:r>
              <a:rPr lang="en-US" sz="2400" b="1" dirty="0">
                <a:latin typeface="Calibri" panose="020F0502020204030204" pitchFamily="34" charset="0"/>
                <a:cs typeface="Calibri" panose="020F0502020204030204" pitchFamily="34" charset="0"/>
                <a:sym typeface="+mn-ea"/>
              </a:rPr>
              <a:t> </a:t>
            </a:r>
            <a:r>
              <a:rPr lang="en-US" sz="2400" dirty="0">
                <a:latin typeface="Calibri" panose="020F0502020204030204" pitchFamily="34" charset="0"/>
                <a:cs typeface="Calibri" panose="020F0502020204030204" pitchFamily="34" charset="0"/>
                <a:sym typeface="+mn-ea"/>
              </a:rPr>
              <a:t>Students will be educated about the electrical hazards and its prevention</a:t>
            </a:r>
            <a:endParaRPr lang="en-US" sz="2400" dirty="0">
              <a:latin typeface="Calibri" panose="020F0502020204030204" pitchFamily="34" charset="0"/>
              <a:cs typeface="Calibri" panose="020F0502020204030204" pitchFamily="34" charset="0"/>
              <a:sym typeface="+mn-ea"/>
            </a:endParaRPr>
          </a:p>
          <a:p>
            <a:pPr algn="l">
              <a:lnSpc>
                <a:spcPct val="150000"/>
              </a:lnSpc>
            </a:pPr>
            <a:r>
              <a:rPr lang="en-US" sz="2400" dirty="0">
                <a:latin typeface="Calibri" panose="020F0502020204030204" pitchFamily="34" charset="0"/>
                <a:cs typeface="Calibri" panose="020F0502020204030204" pitchFamily="34" charset="0"/>
                <a:sym typeface="+mn-ea"/>
              </a:rPr>
              <a:t>through Videos</a:t>
            </a:r>
            <a:endParaRPr lang="en-US" sz="2400" dirty="0">
              <a:latin typeface="Calibri" panose="020F0502020204030204" pitchFamily="34" charset="0"/>
              <a:cs typeface="Calibri" panose="020F0502020204030204" pitchFamily="34" charset="0"/>
              <a:sym typeface="+mn-ea"/>
            </a:endParaRPr>
          </a:p>
          <a:p>
            <a:pPr algn="l">
              <a:lnSpc>
                <a:spcPct val="150000"/>
              </a:lnSpc>
            </a:pPr>
            <a:r>
              <a:rPr lang="en-US" sz="2400" b="1" u="sng" dirty="0">
                <a:latin typeface="Calibri" panose="020F0502020204030204" pitchFamily="34" charset="0"/>
                <a:cs typeface="Calibri" panose="020F0502020204030204" pitchFamily="34" charset="0"/>
                <a:sym typeface="+mn-ea"/>
              </a:rPr>
              <a:t>Learning Outcome</a:t>
            </a:r>
            <a:r>
              <a:rPr lang="en-US" sz="2400" b="1" dirty="0">
                <a:latin typeface="Calibri" panose="020F0502020204030204" pitchFamily="34" charset="0"/>
                <a:cs typeface="Calibri" panose="020F0502020204030204" pitchFamily="34" charset="0"/>
                <a:sym typeface="+mn-ea"/>
              </a:rPr>
              <a:t>:</a:t>
            </a:r>
            <a:r>
              <a:rPr lang="en-US" sz="2400" dirty="0">
                <a:latin typeface="Calibri" panose="020F0502020204030204" pitchFamily="34" charset="0"/>
                <a:cs typeface="Calibri" panose="020F0502020204030204" pitchFamily="34" charset="0"/>
                <a:sym typeface="+mn-ea"/>
              </a:rPr>
              <a:t>Students will be able to learn about various precautions to be taken to handle Electrical equipments in daily life.</a:t>
            </a:r>
            <a:endParaRPr lang="en-US" sz="2400" dirty="0">
              <a:latin typeface="Calibri" panose="020F0502020204030204" pitchFamily="34" charset="0"/>
              <a:cs typeface="Calibri" panose="020F0502020204030204" pitchFamily="34" charset="0"/>
              <a:sym typeface="+mn-ea"/>
            </a:endParaRPr>
          </a:p>
        </p:txBody>
      </p:sp>
      <p:sp>
        <p:nvSpPr>
          <p:cNvPr id="2" name="Title 1"/>
          <p:cNvSpPr>
            <a:spLocks noGrp="1"/>
          </p:cNvSpPr>
          <p:nvPr>
            <p:ph type="title"/>
          </p:nvPr>
        </p:nvSpPr>
        <p:spPr>
          <a:xfrm>
            <a:off x="409927" y="209909"/>
            <a:ext cx="11362758" cy="1012470"/>
          </a:xfrm>
        </p:spPr>
        <p:txBody>
          <a:bodyPr vert="horz" lIns="91440" tIns="45720" rIns="91440" bIns="45720" rtlCol="0" anchor="t">
            <a:noAutofit/>
          </a:bodyPr>
          <a:lstStyle/>
          <a:p>
            <a:r>
              <a:rPr lang="en-US" sz="4800" b="1" dirty="0">
                <a:solidFill>
                  <a:srgbClr val="FFFFFF"/>
                </a:solidFill>
                <a:latin typeface="FangSong" panose="02010609060101010101" charset="-122"/>
                <a:ea typeface="FangSong" panose="02010609060101010101" charset="-122"/>
                <a:cs typeface="Angsana New" panose="02020603050405020304"/>
              </a:rPr>
              <a:t>DISASTER MANAGEMENT CLUB</a:t>
            </a:r>
            <a:endParaRPr lang="en-US" sz="4800" b="1" dirty="0">
              <a:solidFill>
                <a:srgbClr val="FFFFFF"/>
              </a:solidFill>
              <a:latin typeface="FangSong" panose="02010609060101010101" charset="-122"/>
              <a:ea typeface="FangSong" panose="02010609060101010101" charset="-122"/>
              <a:cs typeface="Angsana New" panose="020206030504050203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coloured pencils with copy space"/>
          <p:cNvPicPr>
            <a:picLocks noChangeAspect="1"/>
          </p:cNvPicPr>
          <p:nvPr/>
        </p:nvPicPr>
        <p:blipFill>
          <a:blip r:embed="rId1"/>
          <a:srcRect t="15605" r="-2" b="-2"/>
          <a:stretch>
            <a:fillRect/>
          </a:stretch>
        </p:blipFill>
        <p:spPr>
          <a:xfrm>
            <a:off x="2720340" y="1517015"/>
            <a:ext cx="9297670" cy="5229860"/>
          </a:xfrm>
          <a:prstGeom prst="rect">
            <a:avLst/>
          </a:prstGeom>
        </p:spPr>
      </p:pic>
      <p:pic>
        <p:nvPicPr>
          <p:cNvPr id="4" name="Picture 3" descr="Creative Club FAQ | Creative Club Global"/>
          <p:cNvPicPr>
            <a:picLocks noChangeAspect="1"/>
          </p:cNvPicPr>
          <p:nvPr/>
        </p:nvPicPr>
        <p:blipFill>
          <a:blip r:embed="rId2"/>
          <a:stretch>
            <a:fillRect/>
          </a:stretch>
        </p:blipFill>
        <p:spPr>
          <a:xfrm>
            <a:off x="4957445" y="3175"/>
            <a:ext cx="6142355" cy="1401445"/>
          </a:xfrm>
          <a:prstGeom prst="rect">
            <a:avLst/>
          </a:prstGeom>
        </p:spPr>
      </p:pic>
      <p:sp>
        <p:nvSpPr>
          <p:cNvPr id="8" name="TextBox 7"/>
          <p:cNvSpPr txBox="1"/>
          <p:nvPr/>
        </p:nvSpPr>
        <p:spPr>
          <a:xfrm>
            <a:off x="209550" y="320675"/>
            <a:ext cx="5886450" cy="4505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150000"/>
              </a:lnSpc>
            </a:pPr>
            <a:r>
              <a:rPr lang="en-US" sz="2400" b="1" dirty="0">
                <a:solidFill>
                  <a:schemeClr val="accent1"/>
                </a:solidFill>
                <a:latin typeface="Calibri" panose="020F0502020204030204" pitchFamily="34" charset="0"/>
                <a:cs typeface="Calibri" panose="020F0502020204030204" pitchFamily="34" charset="0"/>
                <a:sym typeface="+mn-ea"/>
              </a:rPr>
              <a:t>WEEK 1        Class IV A      DATE  :6.11.24</a:t>
            </a:r>
            <a:endParaRPr lang="en-US" sz="2400" b="1" dirty="0">
              <a:solidFill>
                <a:schemeClr val="accent1"/>
              </a:solidFill>
              <a:latin typeface="Calibri" panose="020F0502020204030204" pitchFamily="34" charset="0"/>
              <a:cs typeface="Calibri" panose="020F0502020204030204" pitchFamily="34" charset="0"/>
              <a:sym typeface="+mn-ea"/>
            </a:endParaRPr>
          </a:p>
          <a:p>
            <a:pPr algn="l">
              <a:lnSpc>
                <a:spcPct val="150000"/>
              </a:lnSpc>
            </a:pPr>
            <a:endParaRPr lang="en-US" sz="2400" b="1" u="sng" dirty="0">
              <a:solidFill>
                <a:schemeClr val="accent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1"/>
                </a:solidFill>
                <a:latin typeface="Calibri" panose="020F0502020204030204" pitchFamily="34" charset="0"/>
                <a:cs typeface="Calibri" panose="020F0502020204030204" pitchFamily="34" charset="0"/>
                <a:sym typeface="+mn-ea"/>
              </a:rPr>
              <a:t>Topic :</a:t>
            </a:r>
            <a:r>
              <a:rPr lang="en-US" sz="2200" dirty="0">
                <a:solidFill>
                  <a:schemeClr val="accent1"/>
                </a:solidFill>
                <a:latin typeface="Calibri" panose="020F0502020204030204" pitchFamily="34" charset="0"/>
                <a:cs typeface="Calibri" panose="020F0502020204030204" pitchFamily="34" charset="0"/>
                <a:sym typeface="+mn-ea"/>
              </a:rPr>
              <a:t>Christmas crafts.</a:t>
            </a:r>
            <a:endParaRPr lang="en-US" sz="2200" dirty="0">
              <a:solidFill>
                <a:schemeClr val="accent1"/>
              </a:solidFill>
              <a:latin typeface="Calibri" panose="020F0502020204030204" pitchFamily="34" charset="0"/>
              <a:cs typeface="Calibri" panose="020F0502020204030204" pitchFamily="34" charset="0"/>
              <a:sym typeface="+mn-ea"/>
            </a:endParaRPr>
          </a:p>
          <a:p>
            <a:pPr algn="l">
              <a:lnSpc>
                <a:spcPct val="150000"/>
              </a:lnSpc>
            </a:pPr>
            <a:endParaRPr lang="en-US" sz="2400" dirty="0">
              <a:solidFill>
                <a:schemeClr val="accent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1"/>
                </a:solidFill>
                <a:latin typeface="Calibri" panose="020F0502020204030204" pitchFamily="34" charset="0"/>
                <a:cs typeface="Calibri" panose="020F0502020204030204" pitchFamily="34" charset="0"/>
                <a:sym typeface="+mn-ea"/>
              </a:rPr>
              <a:t>Activity:</a:t>
            </a:r>
            <a:r>
              <a:rPr lang="en-US" sz="2400" b="1" dirty="0">
                <a:solidFill>
                  <a:schemeClr val="accent1"/>
                </a:solidFill>
                <a:latin typeface="Calibri" panose="020F0502020204030204" pitchFamily="34" charset="0"/>
                <a:cs typeface="Calibri" panose="020F0502020204030204" pitchFamily="34" charset="0"/>
                <a:sym typeface="+mn-ea"/>
              </a:rPr>
              <a:t> </a:t>
            </a:r>
            <a:r>
              <a:rPr lang="en-US" sz="2200" dirty="0">
                <a:solidFill>
                  <a:schemeClr val="accent1"/>
                </a:solidFill>
                <a:latin typeface="Calibri" panose="020F0502020204030204" pitchFamily="34" charset="0"/>
                <a:cs typeface="Calibri" panose="020F0502020204030204" pitchFamily="34" charset="0"/>
                <a:sym typeface="+mn-ea"/>
              </a:rPr>
              <a:t>Christmas tree</a:t>
            </a:r>
            <a:endParaRPr lang="en-US" sz="2200" dirty="0">
              <a:solidFill>
                <a:schemeClr val="accent1"/>
              </a:solidFill>
              <a:latin typeface="Calibri" panose="020F0502020204030204" pitchFamily="34" charset="0"/>
              <a:cs typeface="Calibri" panose="020F0502020204030204" pitchFamily="34" charset="0"/>
              <a:sym typeface="+mn-ea"/>
            </a:endParaRPr>
          </a:p>
          <a:p>
            <a:pPr algn="l">
              <a:lnSpc>
                <a:spcPct val="150000"/>
              </a:lnSpc>
            </a:pPr>
            <a:endParaRPr lang="en-US" sz="2200" dirty="0">
              <a:solidFill>
                <a:schemeClr val="accent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1"/>
                </a:solidFill>
                <a:latin typeface="Calibri" panose="020F0502020204030204" pitchFamily="34" charset="0"/>
                <a:cs typeface="Calibri" panose="020F0502020204030204" pitchFamily="34" charset="0"/>
                <a:sym typeface="+mn-ea"/>
              </a:rPr>
              <a:t>Learning Outcome</a:t>
            </a:r>
            <a:r>
              <a:rPr lang="en-US" sz="2400" b="1" dirty="0">
                <a:solidFill>
                  <a:schemeClr val="accent1"/>
                </a:solidFill>
                <a:latin typeface="Calibri" panose="020F0502020204030204" pitchFamily="34" charset="0"/>
                <a:cs typeface="Calibri" panose="020F0502020204030204" pitchFamily="34" charset="0"/>
                <a:sym typeface="+mn-ea"/>
              </a:rPr>
              <a:t>: </a:t>
            </a:r>
            <a:r>
              <a:rPr lang="en-US" sz="2200" dirty="0">
                <a:solidFill>
                  <a:schemeClr val="accent1"/>
                </a:solidFill>
                <a:latin typeface="Calibri" panose="020F0502020204030204" pitchFamily="34" charset="0"/>
                <a:cs typeface="Calibri" panose="020F0502020204030204" pitchFamily="34" charset="0"/>
                <a:sym typeface="+mn-ea"/>
              </a:rPr>
              <a:t>It offers hands on tactile experience that promotes fine motor skill, creativity and imaginative play.</a:t>
            </a:r>
            <a:endParaRPr lang="en-US" sz="2200" dirty="0">
              <a:solidFill>
                <a:schemeClr val="accent1"/>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coloured pencils with copy space"/>
          <p:cNvPicPr>
            <a:picLocks noChangeAspect="1"/>
          </p:cNvPicPr>
          <p:nvPr/>
        </p:nvPicPr>
        <p:blipFill>
          <a:blip r:embed="rId1"/>
          <a:srcRect t="15605" r="-2" b="-2"/>
          <a:stretch>
            <a:fillRect/>
          </a:stretch>
        </p:blipFill>
        <p:spPr>
          <a:xfrm>
            <a:off x="2719705" y="1259205"/>
            <a:ext cx="9472295" cy="5328285"/>
          </a:xfrm>
          <a:prstGeom prst="rect">
            <a:avLst/>
          </a:prstGeom>
        </p:spPr>
      </p:pic>
      <p:pic>
        <p:nvPicPr>
          <p:cNvPr id="4" name="Picture 3" descr="Creative Club FAQ | Creative Club Global"/>
          <p:cNvPicPr>
            <a:picLocks noChangeAspect="1"/>
          </p:cNvPicPr>
          <p:nvPr/>
        </p:nvPicPr>
        <p:blipFill>
          <a:blip r:embed="rId2"/>
          <a:stretch>
            <a:fillRect/>
          </a:stretch>
        </p:blipFill>
        <p:spPr>
          <a:xfrm>
            <a:off x="4957445" y="3175"/>
            <a:ext cx="6142355" cy="1401445"/>
          </a:xfrm>
          <a:prstGeom prst="rect">
            <a:avLst/>
          </a:prstGeom>
        </p:spPr>
      </p:pic>
      <p:sp>
        <p:nvSpPr>
          <p:cNvPr id="8" name="TextBox 7"/>
          <p:cNvSpPr txBox="1"/>
          <p:nvPr/>
        </p:nvSpPr>
        <p:spPr>
          <a:xfrm>
            <a:off x="209550" y="320675"/>
            <a:ext cx="5448935" cy="4505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200000"/>
              </a:lnSpc>
            </a:pPr>
            <a:r>
              <a:rPr lang="en-US" sz="2400" b="1" dirty="0">
                <a:solidFill>
                  <a:schemeClr val="accent1"/>
                </a:solidFill>
                <a:latin typeface="Calibri" panose="020F0502020204030204" pitchFamily="34" charset="0"/>
                <a:cs typeface="Calibri" panose="020F0502020204030204" pitchFamily="34" charset="0"/>
                <a:sym typeface="+mn-ea"/>
              </a:rPr>
              <a:t>WEEK 2      Class IV A    DATE  :13.11.24</a:t>
            </a:r>
            <a:endParaRPr lang="en-US" sz="2400" b="1" dirty="0">
              <a:solidFill>
                <a:schemeClr val="accent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accent1"/>
                </a:solidFill>
                <a:latin typeface="Calibri" panose="020F0502020204030204" pitchFamily="34" charset="0"/>
                <a:cs typeface="Calibri" panose="020F0502020204030204" pitchFamily="34" charset="0"/>
                <a:sym typeface="+mn-ea"/>
              </a:rPr>
              <a:t>Topic :</a:t>
            </a:r>
            <a:r>
              <a:rPr lang="en-US" sz="2200" dirty="0">
                <a:solidFill>
                  <a:schemeClr val="accent1"/>
                </a:solidFill>
                <a:latin typeface="Calibri" panose="020F0502020204030204" pitchFamily="34" charset="0"/>
                <a:cs typeface="Calibri" panose="020F0502020204030204" pitchFamily="34" charset="0"/>
                <a:sym typeface="+mn-ea"/>
              </a:rPr>
              <a:t>Fan</a:t>
            </a:r>
            <a:endParaRPr lang="en-US" sz="2200" dirty="0">
              <a:solidFill>
                <a:schemeClr val="accent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accent1"/>
                </a:solidFill>
                <a:latin typeface="Calibri" panose="020F0502020204030204" pitchFamily="34" charset="0"/>
                <a:cs typeface="Calibri" panose="020F0502020204030204" pitchFamily="34" charset="0"/>
                <a:sym typeface="+mn-ea"/>
              </a:rPr>
              <a:t>Activity:</a:t>
            </a:r>
            <a:r>
              <a:rPr lang="en-US" sz="2200" dirty="0">
                <a:solidFill>
                  <a:schemeClr val="accent1"/>
                </a:solidFill>
                <a:latin typeface="Calibri" panose="020F0502020204030204" pitchFamily="34" charset="0"/>
                <a:cs typeface="Calibri" panose="020F0502020204030204" pitchFamily="34" charset="0"/>
                <a:sym typeface="+mn-ea"/>
              </a:rPr>
              <a:t> Paper Fan Toys</a:t>
            </a:r>
            <a:r>
              <a:rPr lang="en-US" sz="2400" dirty="0">
                <a:solidFill>
                  <a:schemeClr val="accent1"/>
                </a:solidFill>
                <a:latin typeface="Calibri" panose="020F0502020204030204" pitchFamily="34" charset="0"/>
                <a:cs typeface="Calibri" panose="020F0502020204030204" pitchFamily="34" charset="0"/>
                <a:sym typeface="+mn-ea"/>
              </a:rPr>
              <a:t>.</a:t>
            </a:r>
            <a:endParaRPr lang="en-US" sz="2400" dirty="0">
              <a:solidFill>
                <a:schemeClr val="accent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accent1"/>
                </a:solidFill>
                <a:latin typeface="Calibri" panose="020F0502020204030204" pitchFamily="34" charset="0"/>
                <a:cs typeface="Calibri" panose="020F0502020204030204" pitchFamily="34" charset="0"/>
                <a:sym typeface="+mn-ea"/>
              </a:rPr>
              <a:t>Learning Outcome</a:t>
            </a:r>
            <a:r>
              <a:rPr lang="en-US" sz="2400" b="1" dirty="0">
                <a:solidFill>
                  <a:schemeClr val="accent1"/>
                </a:solidFill>
                <a:latin typeface="Calibri" panose="020F0502020204030204" pitchFamily="34" charset="0"/>
                <a:cs typeface="Calibri" panose="020F0502020204030204" pitchFamily="34" charset="0"/>
                <a:sym typeface="+mn-ea"/>
              </a:rPr>
              <a:t>: </a:t>
            </a:r>
            <a:r>
              <a:rPr lang="en-US" sz="2200" dirty="0">
                <a:solidFill>
                  <a:schemeClr val="accent1"/>
                </a:solidFill>
                <a:latin typeface="Calibri" panose="020F0502020204030204" pitchFamily="34" charset="0"/>
                <a:cs typeface="Calibri" panose="020F0502020204030204" pitchFamily="34" charset="0"/>
                <a:sym typeface="+mn-ea"/>
              </a:rPr>
              <a:t>It will develop spatial reasoning skills. Children will learn to make use of repurpose material.</a:t>
            </a:r>
            <a:endParaRPr lang="en-US" sz="2200" dirty="0">
              <a:solidFill>
                <a:schemeClr val="accent1"/>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coloured pencils with copy space"/>
          <p:cNvPicPr>
            <a:picLocks noChangeAspect="1"/>
          </p:cNvPicPr>
          <p:nvPr/>
        </p:nvPicPr>
        <p:blipFill>
          <a:blip r:embed="rId1"/>
          <a:srcRect t="15605" r="-2" b="-2"/>
          <a:stretch>
            <a:fillRect/>
          </a:stretch>
        </p:blipFill>
        <p:spPr>
          <a:xfrm>
            <a:off x="4393565" y="2091055"/>
            <a:ext cx="7680960" cy="4321175"/>
          </a:xfrm>
          <a:prstGeom prst="rect">
            <a:avLst/>
          </a:prstGeom>
        </p:spPr>
      </p:pic>
      <p:pic>
        <p:nvPicPr>
          <p:cNvPr id="4" name="Picture 3" descr="Creative Club FAQ | Creative Club Global"/>
          <p:cNvPicPr>
            <a:picLocks noChangeAspect="1"/>
          </p:cNvPicPr>
          <p:nvPr/>
        </p:nvPicPr>
        <p:blipFill>
          <a:blip r:embed="rId2"/>
          <a:stretch>
            <a:fillRect/>
          </a:stretch>
        </p:blipFill>
        <p:spPr>
          <a:xfrm>
            <a:off x="4957445" y="3175"/>
            <a:ext cx="6142355" cy="1401445"/>
          </a:xfrm>
          <a:prstGeom prst="rect">
            <a:avLst/>
          </a:prstGeom>
        </p:spPr>
      </p:pic>
      <p:sp>
        <p:nvSpPr>
          <p:cNvPr id="8" name="TextBox 7"/>
          <p:cNvSpPr txBox="1"/>
          <p:nvPr/>
        </p:nvSpPr>
        <p:spPr>
          <a:xfrm>
            <a:off x="209550" y="320675"/>
            <a:ext cx="6111240" cy="4919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gn="l">
              <a:lnSpc>
                <a:spcPct val="200000"/>
              </a:lnSpc>
            </a:pPr>
            <a:r>
              <a:rPr lang="en-US" sz="2400" b="1" dirty="0">
                <a:solidFill>
                  <a:schemeClr val="accent1"/>
                </a:solidFill>
                <a:latin typeface="Calibri" panose="020F0502020204030204" pitchFamily="34" charset="0"/>
                <a:cs typeface="Calibri" panose="020F0502020204030204" pitchFamily="34" charset="0"/>
                <a:sym typeface="+mn-ea"/>
              </a:rPr>
              <a:t>WEEK 4     Class IV A      DATE  :27.11.24</a:t>
            </a:r>
            <a:endParaRPr lang="en-US" sz="2400" b="1" dirty="0">
              <a:solidFill>
                <a:schemeClr val="accent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accent1"/>
                </a:solidFill>
                <a:latin typeface="Calibri" panose="020F0502020204030204" pitchFamily="34" charset="0"/>
                <a:cs typeface="Calibri" panose="020F0502020204030204" pitchFamily="34" charset="0"/>
                <a:sym typeface="+mn-ea"/>
              </a:rPr>
              <a:t>Topic :</a:t>
            </a:r>
            <a:r>
              <a:rPr lang="en-US" sz="2200" dirty="0">
                <a:solidFill>
                  <a:schemeClr val="accent1"/>
                </a:solidFill>
                <a:latin typeface="Calibri" panose="020F0502020204030204" pitchFamily="34" charset="0"/>
                <a:cs typeface="Calibri" panose="020F0502020204030204" pitchFamily="34" charset="0"/>
                <a:sym typeface="+mn-ea"/>
              </a:rPr>
              <a:t>Mdf board art</a:t>
            </a:r>
            <a:r>
              <a:rPr lang="en-US" sz="2400" dirty="0">
                <a:solidFill>
                  <a:schemeClr val="accent1"/>
                </a:solidFill>
                <a:latin typeface="Calibri" panose="020F0502020204030204" pitchFamily="34" charset="0"/>
                <a:cs typeface="Calibri" panose="020F0502020204030204" pitchFamily="34" charset="0"/>
                <a:sym typeface="+mn-ea"/>
              </a:rPr>
              <a:t>.</a:t>
            </a:r>
            <a:endParaRPr lang="en-US" sz="2400" dirty="0">
              <a:solidFill>
                <a:schemeClr val="accent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accent1"/>
                </a:solidFill>
                <a:latin typeface="Calibri" panose="020F0502020204030204" pitchFamily="34" charset="0"/>
                <a:cs typeface="Calibri" panose="020F0502020204030204" pitchFamily="34" charset="0"/>
                <a:sym typeface="+mn-ea"/>
              </a:rPr>
              <a:t>Activity:</a:t>
            </a:r>
            <a:r>
              <a:rPr lang="en-US" sz="2400" dirty="0">
                <a:solidFill>
                  <a:schemeClr val="accent1"/>
                </a:solidFill>
                <a:latin typeface="Calibri" panose="020F0502020204030204" pitchFamily="34" charset="0"/>
                <a:cs typeface="Calibri" panose="020F0502020204030204" pitchFamily="34" charset="0"/>
                <a:sym typeface="+mn-ea"/>
              </a:rPr>
              <a:t> </a:t>
            </a:r>
            <a:r>
              <a:rPr lang="en-US" sz="2200" dirty="0">
                <a:solidFill>
                  <a:schemeClr val="accent1"/>
                </a:solidFill>
                <a:latin typeface="Calibri" panose="020F0502020204030204" pitchFamily="34" charset="0"/>
                <a:cs typeface="Calibri" panose="020F0502020204030204" pitchFamily="34" charset="0"/>
                <a:sym typeface="+mn-ea"/>
              </a:rPr>
              <a:t>Painting done on mdf board motif.</a:t>
            </a:r>
            <a:endParaRPr lang="en-US" sz="2200" dirty="0">
              <a:solidFill>
                <a:schemeClr val="accent1"/>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chemeClr val="accent1"/>
                </a:solidFill>
                <a:latin typeface="Calibri" panose="020F0502020204030204" pitchFamily="34" charset="0"/>
                <a:cs typeface="Calibri" panose="020F0502020204030204" pitchFamily="34" charset="0"/>
                <a:sym typeface="+mn-ea"/>
              </a:rPr>
              <a:t>Learning Outcome</a:t>
            </a:r>
            <a:r>
              <a:rPr lang="en-US" sz="2400" b="1" dirty="0">
                <a:solidFill>
                  <a:schemeClr val="accent1"/>
                </a:solidFill>
                <a:latin typeface="Calibri" panose="020F0502020204030204" pitchFamily="34" charset="0"/>
                <a:cs typeface="Calibri" panose="020F0502020204030204" pitchFamily="34" charset="0"/>
                <a:sym typeface="+mn-ea"/>
              </a:rPr>
              <a:t>:</a:t>
            </a:r>
            <a:r>
              <a:rPr lang="en-US" sz="2400" dirty="0">
                <a:solidFill>
                  <a:schemeClr val="accent1"/>
                </a:solidFill>
                <a:latin typeface="Calibri" panose="020F0502020204030204" pitchFamily="34" charset="0"/>
                <a:cs typeface="Calibri" panose="020F0502020204030204" pitchFamily="34" charset="0"/>
                <a:sym typeface="+mn-ea"/>
              </a:rPr>
              <a:t> </a:t>
            </a:r>
            <a:r>
              <a:rPr lang="en-US" sz="2200" dirty="0">
                <a:solidFill>
                  <a:schemeClr val="accent1"/>
                </a:solidFill>
                <a:latin typeface="Calibri" panose="020F0502020204030204" pitchFamily="34" charset="0"/>
                <a:cs typeface="Calibri" panose="020F0502020204030204" pitchFamily="34" charset="0"/>
                <a:sym typeface="+mn-ea"/>
              </a:rPr>
              <a:t>Experimenting with colors, shapes and techniques encourages critical thinking and problem solving as children explore different ways to promote their artistic vision.</a:t>
            </a:r>
            <a:endParaRPr lang="en-US" sz="2200" dirty="0">
              <a:solidFill>
                <a:schemeClr val="accent1"/>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ABC64"/>
        </a:solidFill>
        <a:effectLst/>
      </p:bgPr>
    </p:bg>
    <p:spTree>
      <p:nvGrpSpPr>
        <p:cNvPr id="1" name=""/>
        <p:cNvGrpSpPr/>
        <p:nvPr/>
      </p:nvGrpSpPr>
      <p:grpSpPr>
        <a:xfrm>
          <a:off x="0" y="0"/>
          <a:ext cx="0" cy="0"/>
          <a:chOff x="0" y="0"/>
          <a:chExt cx="0" cy="0"/>
        </a:xfrm>
      </p:grpSpPr>
      <p:sp>
        <p:nvSpPr>
          <p:cNvPr id="2" name="Freeform 2"/>
          <p:cNvSpPr/>
          <p:nvPr/>
        </p:nvSpPr>
        <p:spPr>
          <a:xfrm>
            <a:off x="210185" y="-447040"/>
            <a:ext cx="11118850" cy="7097395"/>
          </a:xfrm>
          <a:custGeom>
            <a:avLst/>
            <a:gdLst/>
            <a:ahLst/>
            <a:cxnLst/>
            <a:rect l="l" t="t" r="r" b="b"/>
            <a:pathLst>
              <a:path w="10007870" h="9982850">
                <a:moveTo>
                  <a:pt x="0" y="0"/>
                </a:moveTo>
                <a:lnTo>
                  <a:pt x="10007870" y="0"/>
                </a:lnTo>
                <a:lnTo>
                  <a:pt x="10007870" y="9982850"/>
                </a:lnTo>
                <a:lnTo>
                  <a:pt x="0" y="9982850"/>
                </a:lnTo>
                <a:lnTo>
                  <a:pt x="0" y="0"/>
                </a:lnTo>
                <a:close/>
              </a:path>
            </a:pathLst>
          </a:custGeom>
          <a:blipFill>
            <a:blip r:embed="rId1"/>
            <a:stretch>
              <a:fillRect/>
            </a:stretch>
          </a:blipFill>
        </p:spPr>
      </p:sp>
      <p:sp>
        <p:nvSpPr>
          <p:cNvPr id="3" name="Freeform 3"/>
          <p:cNvSpPr/>
          <p:nvPr/>
        </p:nvSpPr>
        <p:spPr>
          <a:xfrm>
            <a:off x="8693284" y="4252187"/>
            <a:ext cx="3498969" cy="2624228"/>
          </a:xfrm>
          <a:custGeom>
            <a:avLst/>
            <a:gdLst/>
            <a:ahLst/>
            <a:cxnLst/>
            <a:rect l="l" t="t" r="r" b="b"/>
            <a:pathLst>
              <a:path w="3732234" h="2799176">
                <a:moveTo>
                  <a:pt x="0" y="0"/>
                </a:moveTo>
                <a:lnTo>
                  <a:pt x="3732234" y="0"/>
                </a:lnTo>
                <a:lnTo>
                  <a:pt x="3732234" y="2799176"/>
                </a:lnTo>
                <a:lnTo>
                  <a:pt x="0" y="2799176"/>
                </a:lnTo>
                <a:lnTo>
                  <a:pt x="0" y="0"/>
                </a:lnTo>
                <a:close/>
              </a:path>
            </a:pathLst>
          </a:custGeom>
          <a:blipFill>
            <a:blip r:embed="rId2"/>
            <a:stretch>
              <a:fillRect t="-17681" b="-17681"/>
            </a:stretch>
          </a:blipFill>
        </p:spPr>
      </p:sp>
      <p:sp>
        <p:nvSpPr>
          <p:cNvPr id="4" name="Freeform 4"/>
          <p:cNvSpPr/>
          <p:nvPr/>
        </p:nvSpPr>
        <p:spPr>
          <a:xfrm>
            <a:off x="4195281" y="5495064"/>
            <a:ext cx="3657600" cy="1381321"/>
          </a:xfrm>
          <a:custGeom>
            <a:avLst/>
            <a:gdLst/>
            <a:ahLst/>
            <a:cxnLst/>
            <a:rect l="l" t="t" r="r" b="b"/>
            <a:pathLst>
              <a:path w="3901440" h="1775155">
                <a:moveTo>
                  <a:pt x="0" y="0"/>
                </a:moveTo>
                <a:lnTo>
                  <a:pt x="3901440" y="0"/>
                </a:lnTo>
                <a:lnTo>
                  <a:pt x="3901440" y="1775155"/>
                </a:lnTo>
                <a:lnTo>
                  <a:pt x="0" y="1775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355450" y="590315"/>
            <a:ext cx="5709585" cy="641201"/>
          </a:xfrm>
          <a:prstGeom prst="rect">
            <a:avLst/>
          </a:prstGeom>
        </p:spPr>
        <p:txBody>
          <a:bodyPr lIns="0" tIns="0" rIns="0" bIns="0" rtlCol="0" anchor="t">
            <a:spAutoFit/>
          </a:bodyPr>
          <a:lstStyle/>
          <a:p>
            <a:pPr algn="ctr" defTabSz="857250">
              <a:lnSpc>
                <a:spcPts val="5025"/>
              </a:lnSpc>
            </a:pPr>
            <a:r>
              <a:rPr lang="en-US" sz="4655" b="1" dirty="0">
                <a:solidFill>
                  <a:srgbClr val="134B70"/>
                </a:solidFill>
                <a:latin typeface="Dynapuff Bold"/>
                <a:ea typeface="Dynapuff Bold"/>
                <a:cs typeface="Dynapuff Bold"/>
                <a:sym typeface="Dynapuff Bold"/>
              </a:rPr>
              <a:t>NATURE CLUB</a:t>
            </a:r>
            <a:endParaRPr lang="en-US" sz="4655" b="1" dirty="0">
              <a:solidFill>
                <a:srgbClr val="134B70"/>
              </a:solidFill>
              <a:latin typeface="Dynapuff Bold"/>
              <a:ea typeface="Dynapuff Bold"/>
              <a:cs typeface="Dynapuff Bold"/>
              <a:sym typeface="Dynapuff Bold"/>
            </a:endParaRPr>
          </a:p>
        </p:txBody>
      </p:sp>
      <p:sp>
        <p:nvSpPr>
          <p:cNvPr id="7" name="TextBox 7"/>
          <p:cNvSpPr txBox="1"/>
          <p:nvPr/>
        </p:nvSpPr>
        <p:spPr>
          <a:xfrm>
            <a:off x="1303020" y="1231265"/>
            <a:ext cx="9493250" cy="4264025"/>
          </a:xfrm>
          <a:prstGeom prst="rect">
            <a:avLst/>
          </a:prstGeom>
        </p:spPr>
        <p:txBody>
          <a:bodyPr wrap="square" lIns="0" tIns="0" rIns="0" bIns="0" rtlCol="0" anchor="t">
            <a:noAutofit/>
          </a:bodyPr>
          <a:lstStyle/>
          <a:p>
            <a:pPr algn="l">
              <a:lnSpc>
                <a:spcPct val="150000"/>
              </a:lnSpc>
            </a:pPr>
            <a:r>
              <a:rPr lang="en-US" sz="2400" b="1" dirty="0">
                <a:solidFill>
                  <a:srgbClr val="7030A0"/>
                </a:solidFill>
                <a:latin typeface="Calibri" panose="020F0502020204030204" pitchFamily="34" charset="0"/>
                <a:cs typeface="Calibri" panose="020F0502020204030204" pitchFamily="34" charset="0"/>
                <a:sym typeface="+mn-ea"/>
              </a:rPr>
              <a:t>WEEK 1                           Class II A&amp;B                                     DATE  :6.11.24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Topic :</a:t>
            </a:r>
            <a:r>
              <a:rPr lang="en-US" sz="2400" u="sng"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Painting the pebbles.</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rgbClr val="7030A0"/>
                </a:solidFill>
                <a:latin typeface="Calibri" panose="020F0502020204030204" pitchFamily="34" charset="0"/>
                <a:cs typeface="Calibri" panose="020F0502020204030204" pitchFamily="34" charset="0"/>
                <a:sym typeface="+mn-ea"/>
              </a:rPr>
              <a:t>Materials Required:</a:t>
            </a:r>
            <a:r>
              <a:rPr lang="en-US" sz="2200" dirty="0">
                <a:solidFill>
                  <a:srgbClr val="7030A0"/>
                </a:solidFill>
                <a:latin typeface="Calibri" panose="020F0502020204030204" pitchFamily="34" charset="0"/>
                <a:cs typeface="Calibri" panose="020F0502020204030204" pitchFamily="34" charset="0"/>
                <a:sym typeface="+mn-ea"/>
              </a:rPr>
              <a:t> Different shapes of Pebbles.</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Students will paint the pebbles using different colours of their choice. They can draw different shapes of natural things.</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a:t>
            </a:r>
            <a:r>
              <a:rPr lang="en-US" sz="2200" dirty="0">
                <a:solidFill>
                  <a:srgbClr val="7030A0"/>
                </a:solidFill>
                <a:latin typeface="Calibri" panose="020F0502020204030204" pitchFamily="34" charset="0"/>
                <a:cs typeface="Calibri" panose="020F0502020204030204" pitchFamily="34" charset="0"/>
                <a:sym typeface="+mn-ea"/>
              </a:rPr>
              <a:t>Students will get hands on experience with sensory and motor skills.</a:t>
            </a:r>
            <a:endParaRPr lang="en-US" sz="2200" dirty="0">
              <a:solidFill>
                <a:srgbClr val="7030A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ABC64"/>
        </a:solidFill>
        <a:effectLst/>
      </p:bgPr>
    </p:bg>
    <p:spTree>
      <p:nvGrpSpPr>
        <p:cNvPr id="1" name=""/>
        <p:cNvGrpSpPr/>
        <p:nvPr/>
      </p:nvGrpSpPr>
      <p:grpSpPr>
        <a:xfrm>
          <a:off x="0" y="0"/>
          <a:ext cx="0" cy="0"/>
          <a:chOff x="0" y="0"/>
          <a:chExt cx="0" cy="0"/>
        </a:xfrm>
      </p:grpSpPr>
      <p:sp>
        <p:nvSpPr>
          <p:cNvPr id="2" name="Freeform 2"/>
          <p:cNvSpPr/>
          <p:nvPr/>
        </p:nvSpPr>
        <p:spPr>
          <a:xfrm>
            <a:off x="210185" y="-447040"/>
            <a:ext cx="11118850" cy="7097395"/>
          </a:xfrm>
          <a:custGeom>
            <a:avLst/>
            <a:gdLst/>
            <a:ahLst/>
            <a:cxnLst/>
            <a:rect l="l" t="t" r="r" b="b"/>
            <a:pathLst>
              <a:path w="10007870" h="9982850">
                <a:moveTo>
                  <a:pt x="0" y="0"/>
                </a:moveTo>
                <a:lnTo>
                  <a:pt x="10007870" y="0"/>
                </a:lnTo>
                <a:lnTo>
                  <a:pt x="10007870" y="9982850"/>
                </a:lnTo>
                <a:lnTo>
                  <a:pt x="0" y="9982850"/>
                </a:lnTo>
                <a:lnTo>
                  <a:pt x="0" y="0"/>
                </a:lnTo>
                <a:close/>
              </a:path>
            </a:pathLst>
          </a:custGeom>
          <a:blipFill>
            <a:blip r:embed="rId1"/>
            <a:stretch>
              <a:fillRect/>
            </a:stretch>
          </a:blipFill>
        </p:spPr>
      </p:sp>
      <p:sp>
        <p:nvSpPr>
          <p:cNvPr id="3" name="Freeform 3"/>
          <p:cNvSpPr/>
          <p:nvPr/>
        </p:nvSpPr>
        <p:spPr>
          <a:xfrm>
            <a:off x="8693284" y="4252187"/>
            <a:ext cx="3498969" cy="2624228"/>
          </a:xfrm>
          <a:custGeom>
            <a:avLst/>
            <a:gdLst/>
            <a:ahLst/>
            <a:cxnLst/>
            <a:rect l="l" t="t" r="r" b="b"/>
            <a:pathLst>
              <a:path w="3732234" h="2799176">
                <a:moveTo>
                  <a:pt x="0" y="0"/>
                </a:moveTo>
                <a:lnTo>
                  <a:pt x="3732234" y="0"/>
                </a:lnTo>
                <a:lnTo>
                  <a:pt x="3732234" y="2799176"/>
                </a:lnTo>
                <a:lnTo>
                  <a:pt x="0" y="2799176"/>
                </a:lnTo>
                <a:lnTo>
                  <a:pt x="0" y="0"/>
                </a:lnTo>
                <a:close/>
              </a:path>
            </a:pathLst>
          </a:custGeom>
          <a:blipFill>
            <a:blip r:embed="rId2"/>
            <a:stretch>
              <a:fillRect t="-17681" b="-17681"/>
            </a:stretch>
          </a:blipFill>
        </p:spPr>
      </p:sp>
      <p:sp>
        <p:nvSpPr>
          <p:cNvPr id="4" name="Freeform 4"/>
          <p:cNvSpPr/>
          <p:nvPr/>
        </p:nvSpPr>
        <p:spPr>
          <a:xfrm>
            <a:off x="4195281" y="5495064"/>
            <a:ext cx="3657600" cy="1381321"/>
          </a:xfrm>
          <a:custGeom>
            <a:avLst/>
            <a:gdLst/>
            <a:ahLst/>
            <a:cxnLst/>
            <a:rect l="l" t="t" r="r" b="b"/>
            <a:pathLst>
              <a:path w="3901440" h="1775155">
                <a:moveTo>
                  <a:pt x="0" y="0"/>
                </a:moveTo>
                <a:lnTo>
                  <a:pt x="3901440" y="0"/>
                </a:lnTo>
                <a:lnTo>
                  <a:pt x="3901440" y="1775155"/>
                </a:lnTo>
                <a:lnTo>
                  <a:pt x="0" y="1775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355450" y="590315"/>
            <a:ext cx="5709585" cy="641201"/>
          </a:xfrm>
          <a:prstGeom prst="rect">
            <a:avLst/>
          </a:prstGeom>
        </p:spPr>
        <p:txBody>
          <a:bodyPr lIns="0" tIns="0" rIns="0" bIns="0" rtlCol="0" anchor="t">
            <a:spAutoFit/>
          </a:bodyPr>
          <a:lstStyle/>
          <a:p>
            <a:pPr algn="ctr" defTabSz="857250">
              <a:lnSpc>
                <a:spcPts val="5025"/>
              </a:lnSpc>
            </a:pPr>
            <a:r>
              <a:rPr lang="en-US" sz="4655" b="1" dirty="0">
                <a:solidFill>
                  <a:srgbClr val="134B70"/>
                </a:solidFill>
                <a:latin typeface="Dynapuff Bold"/>
                <a:ea typeface="Dynapuff Bold"/>
                <a:cs typeface="Dynapuff Bold"/>
                <a:sym typeface="Dynapuff Bold"/>
              </a:rPr>
              <a:t>NATURE CLUB</a:t>
            </a:r>
            <a:endParaRPr lang="en-US" sz="4655" b="1" dirty="0">
              <a:solidFill>
                <a:srgbClr val="134B70"/>
              </a:solidFill>
              <a:latin typeface="Dynapuff Bold"/>
              <a:ea typeface="Dynapuff Bold"/>
              <a:cs typeface="Dynapuff Bold"/>
              <a:sym typeface="Dynapuff Bold"/>
            </a:endParaRPr>
          </a:p>
        </p:txBody>
      </p:sp>
      <p:sp>
        <p:nvSpPr>
          <p:cNvPr id="7" name="TextBox 7"/>
          <p:cNvSpPr txBox="1"/>
          <p:nvPr/>
        </p:nvSpPr>
        <p:spPr>
          <a:xfrm>
            <a:off x="1303020" y="1231265"/>
            <a:ext cx="9874885" cy="4264025"/>
          </a:xfrm>
          <a:prstGeom prst="rect">
            <a:avLst/>
          </a:prstGeom>
        </p:spPr>
        <p:txBody>
          <a:bodyPr wrap="square" lIns="0" tIns="0" rIns="0" bIns="0" rtlCol="0" anchor="t">
            <a:noAutofit/>
          </a:bodyPr>
          <a:lstStyle/>
          <a:p>
            <a:pPr algn="l">
              <a:lnSpc>
                <a:spcPct val="150000"/>
              </a:lnSpc>
            </a:pPr>
            <a:r>
              <a:rPr lang="en-US" sz="2400" b="1" dirty="0">
                <a:solidFill>
                  <a:srgbClr val="7030A0"/>
                </a:solidFill>
                <a:latin typeface="Calibri" panose="020F0502020204030204" pitchFamily="34" charset="0"/>
                <a:cs typeface="Calibri" panose="020F0502020204030204" pitchFamily="34" charset="0"/>
                <a:sym typeface="+mn-ea"/>
              </a:rPr>
              <a:t>WEEK 2                           Class II A&amp;B                                      DATE  :13.11.24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Topic : </a:t>
            </a:r>
            <a:r>
              <a:rPr lang="en-US" sz="2200" dirty="0">
                <a:solidFill>
                  <a:srgbClr val="7030A0"/>
                </a:solidFill>
                <a:latin typeface="Calibri" panose="020F0502020204030204" pitchFamily="34" charset="0"/>
                <a:cs typeface="Calibri" panose="020F0502020204030204" pitchFamily="34" charset="0"/>
                <a:sym typeface="+mn-ea"/>
              </a:rPr>
              <a:t>Poster making activity (Protecting the Environment)</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rgbClr val="7030A0"/>
                </a:solidFill>
                <a:latin typeface="Calibri" panose="020F0502020204030204" pitchFamily="34" charset="0"/>
                <a:cs typeface="Calibri" panose="020F0502020204030204" pitchFamily="34" charset="0"/>
                <a:sym typeface="+mn-ea"/>
              </a:rPr>
              <a:t>Materials Required: </a:t>
            </a:r>
            <a:r>
              <a:rPr lang="en-US" sz="2200" dirty="0">
                <a:solidFill>
                  <a:srgbClr val="7030A0"/>
                </a:solidFill>
                <a:latin typeface="Calibri" panose="020F0502020204030204" pitchFamily="34" charset="0"/>
                <a:cs typeface="Calibri" panose="020F0502020204030204" pitchFamily="34" charset="0"/>
                <a:sym typeface="+mn-ea"/>
              </a:rPr>
              <a:t>Chart, sketch, crayons.</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Students will create their poster using chart.</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Students will realize the dual nature of a poster as a visual</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dirty="0">
                <a:solidFill>
                  <a:srgbClr val="7030A0"/>
                </a:solidFill>
                <a:latin typeface="Calibri" panose="020F0502020204030204" pitchFamily="34" charset="0"/>
                <a:cs typeface="Calibri" panose="020F0502020204030204" pitchFamily="34" charset="0"/>
                <a:sym typeface="+mn-ea"/>
              </a:rPr>
              <a:t>communication and art object.They will come to know the purpose of a poster.</a:t>
            </a:r>
            <a:endParaRPr lang="en-US" sz="2200" dirty="0">
              <a:solidFill>
                <a:srgbClr val="7030A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Pink Question Mark"/>
          <p:cNvPicPr>
            <a:picLocks noChangeAspect="1"/>
          </p:cNvPicPr>
          <p:nvPr>
            <a:videoFile r:link="rId1"/>
            <p:extLst>
              <p:ext uri="{DAA4B4D4-6D71-4841-9C94-3DE7FCFB9230}">
                <p14:media xmlns:p14="http://schemas.microsoft.com/office/powerpoint/2010/main" r:embed="rId2"/>
              </p:ext>
            </p:extLst>
          </p:nvPr>
        </p:nvPicPr>
        <p:blipFill>
          <a:blip r:embed="rId3"/>
          <a:srcRect r="6250" b="6250"/>
          <a:stretch>
            <a:fillRect/>
          </a:stretch>
        </p:blipFill>
        <p:spPr>
          <a:xfrm>
            <a:off x="20" y="10"/>
            <a:ext cx="12191979" cy="6857989"/>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635" y="0"/>
            <a:ext cx="7151370" cy="57404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7035" y="1507490"/>
            <a:ext cx="11628120" cy="3774440"/>
          </a:xfrm>
        </p:spPr>
        <p:txBody>
          <a:bodyPr anchor="t">
            <a:noAutofit/>
          </a:bodyPr>
          <a:lstStyle/>
          <a:p>
            <a:pPr algn="l"/>
            <a:r>
              <a:rPr lang="en-US" sz="2200" b="1" dirty="0">
                <a:solidFill>
                  <a:schemeClr val="bg1"/>
                </a:solidFill>
                <a:latin typeface="Calibri" panose="020F0502020204030204" pitchFamily="34" charset="0"/>
                <a:cs typeface="Calibri" panose="020F0502020204030204" pitchFamily="34" charset="0"/>
              </a:rPr>
              <a:t>WEEK 4 				</a:t>
            </a:r>
            <a:r>
              <a:rPr lang="en-US" sz="2200" b="1" dirty="0">
                <a:solidFill>
                  <a:schemeClr val="bg1"/>
                </a:solidFill>
                <a:latin typeface="Calibri" panose="020F0502020204030204" pitchFamily="34" charset="0"/>
                <a:cs typeface="Calibri" panose="020F0502020204030204" pitchFamily="34" charset="0"/>
                <a:sym typeface="+mn-ea"/>
              </a:rPr>
              <a:t>CLASS : VI TO IX</a:t>
            </a:r>
            <a:r>
              <a:rPr lang="en-US" sz="2200" b="1" dirty="0">
                <a:solidFill>
                  <a:schemeClr val="bg1"/>
                </a:solidFill>
                <a:latin typeface="Calibri" panose="020F0502020204030204" pitchFamily="34" charset="0"/>
                <a:cs typeface="Calibri" panose="020F0502020204030204" pitchFamily="34" charset="0"/>
              </a:rPr>
              <a:t>				</a:t>
            </a:r>
            <a:r>
              <a:rPr lang="en-US" sz="2200" b="1" dirty="0">
                <a:solidFill>
                  <a:schemeClr val="bg1"/>
                </a:solidFill>
                <a:latin typeface="Calibri" panose="020F0502020204030204" pitchFamily="34" charset="0"/>
                <a:cs typeface="Calibri" panose="020F0502020204030204" pitchFamily="34" charset="0"/>
                <a:sym typeface="+mn-ea"/>
              </a:rPr>
              <a:t>DATE  : 27.11.24</a:t>
            </a:r>
            <a:endParaRPr lang="en-US" sz="2200" b="1" dirty="0">
              <a:solidFill>
                <a:schemeClr val="bg1"/>
              </a:solidFill>
              <a:latin typeface="Calibri" panose="020F0502020204030204" pitchFamily="34" charset="0"/>
              <a:cs typeface="Calibri" panose="020F0502020204030204" pitchFamily="34" charset="0"/>
              <a:sym typeface="+mn-ea"/>
            </a:endParaRPr>
          </a:p>
          <a:p>
            <a:pPr algn="l"/>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Topic   </a:t>
            </a:r>
            <a:r>
              <a:rPr lang="en-US" sz="2200" b="1" dirty="0">
                <a:solidFill>
                  <a:schemeClr val="bg1"/>
                </a:solidFill>
                <a:latin typeface="Calibri" panose="020F0502020204030204" pitchFamily="34" charset="0"/>
                <a:cs typeface="Calibri" panose="020F0502020204030204" pitchFamily="34" charset="0"/>
              </a:rPr>
              <a:t>:</a:t>
            </a:r>
            <a:r>
              <a:rPr lang="en-US" sz="2200" dirty="0">
                <a:solidFill>
                  <a:schemeClr val="bg1"/>
                </a:solidFill>
                <a:latin typeface="Calibri" panose="020F0502020204030204" pitchFamily="34" charset="0"/>
                <a:cs typeface="Calibri" panose="020F0502020204030204" pitchFamily="34" charset="0"/>
              </a:rPr>
              <a:t>   Quiz on Technology.</a:t>
            </a:r>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Activity</a:t>
            </a:r>
            <a:r>
              <a:rPr lang="en-US" sz="2200" u="sng" dirty="0">
                <a:solidFill>
                  <a:schemeClr val="bg1"/>
                </a:solidFill>
                <a:latin typeface="Calibri" panose="020F0502020204030204" pitchFamily="34" charset="0"/>
                <a:cs typeface="Calibri" panose="020F0502020204030204" pitchFamily="34" charset="0"/>
              </a:rPr>
              <a:t> </a:t>
            </a:r>
            <a:r>
              <a:rPr lang="en-US" sz="2200" dirty="0">
                <a:solidFill>
                  <a:schemeClr val="bg1"/>
                </a:solidFill>
                <a:latin typeface="Calibri" panose="020F0502020204030204" pitchFamily="34" charset="0"/>
                <a:cs typeface="Calibri" panose="020F0502020204030204" pitchFamily="34" charset="0"/>
              </a:rPr>
              <a:t>: Quiz will be conducted based on the changes that have taken place in Technology in recent</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years. There would be questions related to the words or abbreviations used in internet.</a:t>
            </a:r>
            <a:endParaRPr lang="en-US" sz="2200" dirty="0">
              <a:solidFill>
                <a:schemeClr val="bg1"/>
              </a:solidFill>
              <a:latin typeface="Calibri" panose="020F0502020204030204" pitchFamily="34" charset="0"/>
              <a:cs typeface="Calibri" panose="020F0502020204030204" pitchFamily="34" charset="0"/>
            </a:endParaRPr>
          </a:p>
          <a:p>
            <a:pPr algn="l"/>
            <a:r>
              <a:rPr lang="en-US" sz="2200" b="1" u="sng" dirty="0">
                <a:solidFill>
                  <a:schemeClr val="bg1"/>
                </a:solidFill>
                <a:latin typeface="Calibri" panose="020F0502020204030204" pitchFamily="34" charset="0"/>
                <a:cs typeface="Calibri" panose="020F0502020204030204" pitchFamily="34" charset="0"/>
              </a:rPr>
              <a:t>Learning Outcome</a:t>
            </a:r>
            <a:r>
              <a:rPr lang="en-US" sz="2200" u="sng" dirty="0">
                <a:solidFill>
                  <a:schemeClr val="bg1"/>
                </a:solidFill>
                <a:latin typeface="Calibri" panose="020F0502020204030204" pitchFamily="34" charset="0"/>
                <a:cs typeface="Calibri" panose="020F0502020204030204" pitchFamily="34" charset="0"/>
              </a:rPr>
              <a:t>:</a:t>
            </a:r>
            <a:r>
              <a:rPr lang="en-US" sz="2200" dirty="0">
                <a:solidFill>
                  <a:schemeClr val="bg1"/>
                </a:solidFill>
                <a:latin typeface="Calibri" panose="020F0502020204030204" pitchFamily="34" charset="0"/>
                <a:cs typeface="Calibri" panose="020F0502020204030204" pitchFamily="34" charset="0"/>
              </a:rPr>
              <a:t> </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Students will encounter questions covering a wide range of topics related to educational technology,</a:t>
            </a:r>
            <a:endParaRPr lang="en-US" sz="2200" dirty="0">
              <a:solidFill>
                <a:schemeClr val="bg1"/>
              </a:solidFill>
              <a:latin typeface="Calibri" panose="020F0502020204030204" pitchFamily="34" charset="0"/>
              <a:cs typeface="Calibri" panose="020F0502020204030204" pitchFamily="34" charset="0"/>
            </a:endParaRPr>
          </a:p>
          <a:p>
            <a:pPr algn="l"/>
            <a:r>
              <a:rPr lang="en-US" sz="2200" dirty="0">
                <a:solidFill>
                  <a:schemeClr val="bg1"/>
                </a:solidFill>
                <a:latin typeface="Calibri" panose="020F0502020204030204" pitchFamily="34" charset="0"/>
                <a:cs typeface="Calibri" panose="020F0502020204030204" pitchFamily="34" charset="0"/>
              </a:rPr>
              <a:t>including digital tools that has been recently invented.</a:t>
            </a:r>
            <a:endParaRPr lang="en-US" sz="2200" dirty="0">
              <a:solidFill>
                <a:schemeClr val="bg1"/>
              </a:solidFill>
              <a:latin typeface="Calibri" panose="020F0502020204030204" pitchFamily="34" charset="0"/>
              <a:cs typeface="Calibri" panose="020F0502020204030204" pitchFamily="34" charset="0"/>
            </a:endParaRPr>
          </a:p>
        </p:txBody>
      </p:sp>
      <p:pic>
        <p:nvPicPr>
          <p:cNvPr id="7" name="Picture 6" descr="Quiz Club | Funtails"/>
          <p:cNvPicPr>
            <a:picLocks noChangeAspect="1"/>
          </p:cNvPicPr>
          <p:nvPr/>
        </p:nvPicPr>
        <p:blipFill>
          <a:blip r:embed="rId4"/>
          <a:stretch>
            <a:fillRect/>
          </a:stretch>
        </p:blipFill>
        <p:spPr>
          <a:xfrm>
            <a:off x="0" y="1270"/>
            <a:ext cx="1773555" cy="1678940"/>
          </a:xfrm>
          <a:prstGeom prst="rect">
            <a:avLst/>
          </a:prstGeom>
        </p:spPr>
      </p:pic>
      <p:pic>
        <p:nvPicPr>
          <p:cNvPr id="13" name="Picture 12" descr="Coffee Time Quiz Page - Odiham District"/>
          <p:cNvPicPr>
            <a:picLocks noChangeAspect="1"/>
          </p:cNvPicPr>
          <p:nvPr/>
        </p:nvPicPr>
        <p:blipFill>
          <a:blip r:embed="rId5"/>
          <a:stretch>
            <a:fillRect/>
          </a:stretch>
        </p:blipFill>
        <p:spPr>
          <a:xfrm>
            <a:off x="10467975" y="1270"/>
            <a:ext cx="1724025" cy="150622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ABC64"/>
        </a:solidFill>
        <a:effectLst/>
      </p:bgPr>
    </p:bg>
    <p:spTree>
      <p:nvGrpSpPr>
        <p:cNvPr id="1" name=""/>
        <p:cNvGrpSpPr/>
        <p:nvPr/>
      </p:nvGrpSpPr>
      <p:grpSpPr>
        <a:xfrm>
          <a:off x="0" y="0"/>
          <a:ext cx="0" cy="0"/>
          <a:chOff x="0" y="0"/>
          <a:chExt cx="0" cy="0"/>
        </a:xfrm>
      </p:grpSpPr>
      <p:sp>
        <p:nvSpPr>
          <p:cNvPr id="2" name="Freeform 2"/>
          <p:cNvSpPr/>
          <p:nvPr/>
        </p:nvSpPr>
        <p:spPr>
          <a:xfrm>
            <a:off x="210185" y="-447040"/>
            <a:ext cx="11118850" cy="7097395"/>
          </a:xfrm>
          <a:custGeom>
            <a:avLst/>
            <a:gdLst/>
            <a:ahLst/>
            <a:cxnLst/>
            <a:rect l="l" t="t" r="r" b="b"/>
            <a:pathLst>
              <a:path w="10007870" h="9982850">
                <a:moveTo>
                  <a:pt x="0" y="0"/>
                </a:moveTo>
                <a:lnTo>
                  <a:pt x="10007870" y="0"/>
                </a:lnTo>
                <a:lnTo>
                  <a:pt x="10007870" y="9982850"/>
                </a:lnTo>
                <a:lnTo>
                  <a:pt x="0" y="9982850"/>
                </a:lnTo>
                <a:lnTo>
                  <a:pt x="0" y="0"/>
                </a:lnTo>
                <a:close/>
              </a:path>
            </a:pathLst>
          </a:custGeom>
          <a:blipFill>
            <a:blip r:embed="rId1"/>
            <a:stretch>
              <a:fillRect/>
            </a:stretch>
          </a:blipFill>
        </p:spPr>
      </p:sp>
      <p:sp>
        <p:nvSpPr>
          <p:cNvPr id="3" name="Freeform 3"/>
          <p:cNvSpPr/>
          <p:nvPr/>
        </p:nvSpPr>
        <p:spPr>
          <a:xfrm>
            <a:off x="8693284" y="4252187"/>
            <a:ext cx="3498969" cy="2624228"/>
          </a:xfrm>
          <a:custGeom>
            <a:avLst/>
            <a:gdLst/>
            <a:ahLst/>
            <a:cxnLst/>
            <a:rect l="l" t="t" r="r" b="b"/>
            <a:pathLst>
              <a:path w="3732234" h="2799176">
                <a:moveTo>
                  <a:pt x="0" y="0"/>
                </a:moveTo>
                <a:lnTo>
                  <a:pt x="3732234" y="0"/>
                </a:lnTo>
                <a:lnTo>
                  <a:pt x="3732234" y="2799176"/>
                </a:lnTo>
                <a:lnTo>
                  <a:pt x="0" y="2799176"/>
                </a:lnTo>
                <a:lnTo>
                  <a:pt x="0" y="0"/>
                </a:lnTo>
                <a:close/>
              </a:path>
            </a:pathLst>
          </a:custGeom>
          <a:blipFill>
            <a:blip r:embed="rId2"/>
            <a:stretch>
              <a:fillRect t="-17681" b="-17681"/>
            </a:stretch>
          </a:blipFill>
        </p:spPr>
      </p:sp>
      <p:sp>
        <p:nvSpPr>
          <p:cNvPr id="4" name="Freeform 4"/>
          <p:cNvSpPr/>
          <p:nvPr/>
        </p:nvSpPr>
        <p:spPr>
          <a:xfrm>
            <a:off x="4195281" y="5495064"/>
            <a:ext cx="3657600" cy="1381321"/>
          </a:xfrm>
          <a:custGeom>
            <a:avLst/>
            <a:gdLst/>
            <a:ahLst/>
            <a:cxnLst/>
            <a:rect l="l" t="t" r="r" b="b"/>
            <a:pathLst>
              <a:path w="3901440" h="1775155">
                <a:moveTo>
                  <a:pt x="0" y="0"/>
                </a:moveTo>
                <a:lnTo>
                  <a:pt x="3901440" y="0"/>
                </a:lnTo>
                <a:lnTo>
                  <a:pt x="3901440" y="1775155"/>
                </a:lnTo>
                <a:lnTo>
                  <a:pt x="0" y="1775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355450" y="590315"/>
            <a:ext cx="5709585" cy="641201"/>
          </a:xfrm>
          <a:prstGeom prst="rect">
            <a:avLst/>
          </a:prstGeom>
        </p:spPr>
        <p:txBody>
          <a:bodyPr lIns="0" tIns="0" rIns="0" bIns="0" rtlCol="0" anchor="t">
            <a:spAutoFit/>
          </a:bodyPr>
          <a:lstStyle/>
          <a:p>
            <a:pPr algn="ctr" defTabSz="857250">
              <a:lnSpc>
                <a:spcPts val="5025"/>
              </a:lnSpc>
            </a:pPr>
            <a:r>
              <a:rPr lang="en-US" sz="4655" b="1" dirty="0">
                <a:solidFill>
                  <a:srgbClr val="134B70"/>
                </a:solidFill>
                <a:latin typeface="Dynapuff Bold"/>
                <a:ea typeface="Dynapuff Bold"/>
                <a:cs typeface="Dynapuff Bold"/>
                <a:sym typeface="Dynapuff Bold"/>
              </a:rPr>
              <a:t>NATURE CLUB</a:t>
            </a:r>
            <a:endParaRPr lang="en-US" sz="4655" b="1" dirty="0">
              <a:solidFill>
                <a:srgbClr val="134B70"/>
              </a:solidFill>
              <a:latin typeface="Dynapuff Bold"/>
              <a:ea typeface="Dynapuff Bold"/>
              <a:cs typeface="Dynapuff Bold"/>
              <a:sym typeface="Dynapuff Bold"/>
            </a:endParaRPr>
          </a:p>
        </p:txBody>
      </p:sp>
      <p:sp>
        <p:nvSpPr>
          <p:cNvPr id="7" name="TextBox 7"/>
          <p:cNvSpPr txBox="1"/>
          <p:nvPr/>
        </p:nvSpPr>
        <p:spPr>
          <a:xfrm>
            <a:off x="1303020" y="1231265"/>
            <a:ext cx="9874885" cy="4264025"/>
          </a:xfrm>
          <a:prstGeom prst="rect">
            <a:avLst/>
          </a:prstGeom>
        </p:spPr>
        <p:txBody>
          <a:bodyPr wrap="square" lIns="0" tIns="0" rIns="0" bIns="0" rtlCol="0" anchor="t">
            <a:noAutofit/>
          </a:bodyPr>
          <a:lstStyle/>
          <a:p>
            <a:pPr algn="l">
              <a:lnSpc>
                <a:spcPct val="150000"/>
              </a:lnSpc>
            </a:pPr>
            <a:r>
              <a:rPr lang="en-US" sz="2400" b="1" dirty="0">
                <a:solidFill>
                  <a:srgbClr val="7030A0"/>
                </a:solidFill>
                <a:latin typeface="Calibri" panose="020F0502020204030204" pitchFamily="34" charset="0"/>
                <a:cs typeface="Calibri" panose="020F0502020204030204" pitchFamily="34" charset="0"/>
                <a:sym typeface="+mn-ea"/>
              </a:rPr>
              <a:t>WEEK 4                           Class II A&amp;B                                      DATE  :27.11.24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Topic : </a:t>
            </a:r>
            <a:r>
              <a:rPr lang="en-US" sz="2200" dirty="0">
                <a:solidFill>
                  <a:srgbClr val="7030A0"/>
                </a:solidFill>
                <a:latin typeface="Calibri" panose="020F0502020204030204" pitchFamily="34" charset="0"/>
                <a:cs typeface="Calibri" panose="020F0502020204030204" pitchFamily="34" charset="0"/>
                <a:sym typeface="+mn-ea"/>
              </a:rPr>
              <a:t>Leaf faces using fresh and dried leaves.</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dirty="0">
                <a:solidFill>
                  <a:srgbClr val="7030A0"/>
                </a:solidFill>
                <a:latin typeface="Calibri" panose="020F0502020204030204" pitchFamily="34" charset="0"/>
                <a:cs typeface="Calibri" panose="020F0502020204030204" pitchFamily="34" charset="0"/>
                <a:sym typeface="+mn-ea"/>
              </a:rPr>
              <a:t>Materials Required: Dried leaves, Paper Plate, Gum, Fresh Leaves, Twigs.</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The students will be learning about leaf faces using dried and fresh item</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It will help the students to stimulate the creativity, imagination and develops fine motor skills.</a:t>
            </a:r>
            <a:endParaRPr lang="en-US" sz="2200" dirty="0">
              <a:solidFill>
                <a:srgbClr val="7030A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extBox 7"/>
          <p:cNvSpPr txBox="1"/>
          <p:nvPr/>
        </p:nvSpPr>
        <p:spPr>
          <a:xfrm>
            <a:off x="4716780" y="1188720"/>
            <a:ext cx="7126605" cy="5580380"/>
          </a:xfrm>
          <a:prstGeom prst="rect">
            <a:avLst/>
          </a:prstGeom>
        </p:spPr>
        <p:txBody>
          <a:bodyPr rot="0" spcFirstLastPara="0" vertOverflow="overflow" horzOverflow="overflow" vert="horz" lIns="91440" tIns="45720" rIns="91440" bIns="45720" numCol="1" spcCol="0" rtlCol="0" fromWordArt="0" anchorCtr="0" forceAA="0" compatLnSpc="1">
            <a:noAutofit/>
          </a:bodyPr>
          <a:lstStyle/>
          <a:p>
            <a:pPr algn="l">
              <a:lnSpc>
                <a:spcPct val="150000"/>
              </a:lnSpc>
            </a:pPr>
            <a:r>
              <a:rPr lang="en-US" sz="2400" b="1" dirty="0">
                <a:solidFill>
                  <a:srgbClr val="7030A0"/>
                </a:solidFill>
                <a:latin typeface="Calibri" panose="020F0502020204030204" pitchFamily="34" charset="0"/>
                <a:cs typeface="Calibri" panose="020F0502020204030204" pitchFamily="34" charset="0"/>
                <a:sym typeface="+mn-ea"/>
              </a:rPr>
              <a:t>WEEK 1           Class VI A&amp;C            DATE  :6.11.24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Topic :</a:t>
            </a:r>
            <a:r>
              <a:rPr lang="en-US" sz="2200" b="1" u="sng"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Osmosis- Gummy bear science experiment</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If a gummy bear is placed in water, then the  gummy bear will swell. If a gummy bear is then placed in a</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dirty="0">
                <a:solidFill>
                  <a:srgbClr val="7030A0"/>
                </a:solidFill>
                <a:latin typeface="Calibri" panose="020F0502020204030204" pitchFamily="34" charset="0"/>
                <a:cs typeface="Calibri" panose="020F0502020204030204" pitchFamily="34" charset="0"/>
                <a:sym typeface="+mn-ea"/>
              </a:rPr>
              <a:t>higher salt water concentration, then the gummy bear will decrease in volume and mass. </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a:t>
            </a:r>
            <a:r>
              <a:rPr lang="en-US" sz="2200" dirty="0">
                <a:solidFill>
                  <a:srgbClr val="7030A0"/>
                </a:solidFill>
                <a:latin typeface="Calibri" panose="020F0502020204030204" pitchFamily="34" charset="0"/>
                <a:cs typeface="Calibri" panose="020F0502020204030204" pitchFamily="34" charset="0"/>
                <a:sym typeface="+mn-ea"/>
              </a:rPr>
              <a:t>Students understand the concept of</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dirty="0">
                <a:solidFill>
                  <a:srgbClr val="7030A0"/>
                </a:solidFill>
                <a:latin typeface="Calibri" panose="020F0502020204030204" pitchFamily="34" charset="0"/>
                <a:cs typeface="Calibri" panose="020F0502020204030204" pitchFamily="34" charset="0"/>
                <a:sym typeface="+mn-ea"/>
              </a:rPr>
              <a:t>osmosis. Students understand the cause for osmosis.  Students understand the importance of osmosis in plant and animal cells. </a:t>
            </a:r>
            <a:endParaRPr lang="en-US" sz="2200" dirty="0">
              <a:solidFill>
                <a:srgbClr val="7030A0"/>
              </a:solidFill>
              <a:latin typeface="Calibri" panose="020F0502020204030204" pitchFamily="34" charset="0"/>
              <a:cs typeface="Calibri" panose="020F0502020204030204" pitchFamily="34" charset="0"/>
              <a:sym typeface="+mn-ea"/>
            </a:endParaRPr>
          </a:p>
        </p:txBody>
      </p:sp>
      <p:pic>
        <p:nvPicPr>
          <p:cNvPr id="4" name="Content Placeholder 3" descr="Science Club – European School Karlsruhe"/>
          <p:cNvPicPr>
            <a:picLocks noGrp="1" noChangeAspect="1"/>
          </p:cNvPicPr>
          <p:nvPr>
            <p:ph idx="1"/>
          </p:nvPr>
        </p:nvPicPr>
        <p:blipFill>
          <a:blip r:embed="rId1"/>
          <a:srcRect l="15410" r="26001" b="2"/>
          <a:stretch>
            <a:fillRect/>
          </a:stretch>
        </p:blipFill>
        <p:spPr>
          <a:xfrm>
            <a:off x="-4445" y="-1905"/>
            <a:ext cx="4006215" cy="4505960"/>
          </a:xfrm>
          <a:prstGeom prst="rect">
            <a:avLst/>
          </a:prstGeom>
        </p:spPr>
      </p:pic>
      <p:pic>
        <p:nvPicPr>
          <p:cNvPr id="9" name="Picture 8" descr="Science Club at The Schiele – A Daily Remote Learning Solution for 1st ..."/>
          <p:cNvPicPr>
            <a:picLocks noChangeAspect="1"/>
          </p:cNvPicPr>
          <p:nvPr/>
        </p:nvPicPr>
        <p:blipFill rotWithShape="1">
          <a:blip r:embed="rId2"/>
          <a:srcRect b="16402"/>
          <a:stretch>
            <a:fillRect/>
          </a:stretch>
        </p:blipFill>
        <p:spPr>
          <a:xfrm>
            <a:off x="3787775" y="-234950"/>
            <a:ext cx="7954010" cy="1264920"/>
          </a:xfrm>
          <a:prstGeom prst="rect">
            <a:avLst/>
          </a:prstGeom>
        </p:spPr>
      </p:pic>
      <p:pic>
        <p:nvPicPr>
          <p:cNvPr id="14" name="Picture 13" descr="SCIENCE CLUB Archives - Schooltribe"/>
          <p:cNvPicPr>
            <a:picLocks noChangeAspect="1"/>
          </p:cNvPicPr>
          <p:nvPr/>
        </p:nvPicPr>
        <p:blipFill rotWithShape="1">
          <a:blip r:embed="rId3"/>
          <a:srcRect l="110" r="3103" b="-360"/>
          <a:stretch>
            <a:fillRect/>
          </a:stretch>
        </p:blipFill>
        <p:spPr>
          <a:xfrm>
            <a:off x="213995" y="4603115"/>
            <a:ext cx="3338830" cy="216598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extBox 7"/>
          <p:cNvSpPr txBox="1"/>
          <p:nvPr/>
        </p:nvSpPr>
        <p:spPr>
          <a:xfrm>
            <a:off x="4716780" y="1188720"/>
            <a:ext cx="7364730" cy="5580380"/>
          </a:xfrm>
          <a:prstGeom prst="rect">
            <a:avLst/>
          </a:prstGeom>
        </p:spPr>
        <p:txBody>
          <a:bodyPr rot="0" spcFirstLastPara="0" vertOverflow="overflow" horzOverflow="overflow" vert="horz" lIns="91440" tIns="45720" rIns="91440" bIns="45720" numCol="1" spcCol="0" rtlCol="0" fromWordArt="0" anchorCtr="0" forceAA="0" compatLnSpc="1">
            <a:noAutofit/>
          </a:bodyPr>
          <a:lstStyle/>
          <a:p>
            <a:pPr algn="l">
              <a:lnSpc>
                <a:spcPct val="150000"/>
              </a:lnSpc>
            </a:pPr>
            <a:r>
              <a:rPr lang="en-US" sz="2200" b="1" dirty="0">
                <a:solidFill>
                  <a:srgbClr val="7030A0"/>
                </a:solidFill>
                <a:latin typeface="Calibri" panose="020F0502020204030204" pitchFamily="34" charset="0"/>
                <a:cs typeface="Calibri" panose="020F0502020204030204" pitchFamily="34" charset="0"/>
                <a:sym typeface="+mn-ea"/>
              </a:rPr>
              <a:t>WEEK 2           Class VI A&amp;C            DATE  :13.11.24</a:t>
            </a:r>
            <a:endParaRPr lang="en-US" sz="22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rgbClr val="7030A0"/>
                </a:solidFill>
                <a:latin typeface="Calibri" panose="020F0502020204030204" pitchFamily="34" charset="0"/>
                <a:cs typeface="Calibri" panose="020F0502020204030204" pitchFamily="34" charset="0"/>
                <a:sym typeface="+mn-ea"/>
              </a:rPr>
              <a:t>Topic : </a:t>
            </a:r>
            <a:r>
              <a:rPr lang="en-US" sz="2200" dirty="0">
                <a:solidFill>
                  <a:srgbClr val="7030A0"/>
                </a:solidFill>
                <a:latin typeface="Calibri" panose="020F0502020204030204" pitchFamily="34" charset="0"/>
                <a:cs typeface="Calibri" panose="020F0502020204030204" pitchFamily="34" charset="0"/>
                <a:sym typeface="+mn-ea"/>
              </a:rPr>
              <a:t>Build a popup bottle Eco system</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rgbClr val="7030A0"/>
                </a:solidFill>
                <a:latin typeface="Calibri" panose="020F0502020204030204" pitchFamily="34" charset="0"/>
                <a:cs typeface="Calibri" panose="020F0502020204030204" pitchFamily="34" charset="0"/>
                <a:sym typeface="+mn-ea"/>
              </a:rPr>
              <a:t>Activity:</a:t>
            </a:r>
            <a:r>
              <a:rPr lang="en-US" sz="22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A model that allows students to explore the</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dirty="0">
                <a:solidFill>
                  <a:srgbClr val="7030A0"/>
                </a:solidFill>
                <a:latin typeface="Calibri" panose="020F0502020204030204" pitchFamily="34" charset="0"/>
                <a:cs typeface="Calibri" panose="020F0502020204030204" pitchFamily="34" charset="0"/>
                <a:sym typeface="+mn-ea"/>
              </a:rPr>
              <a:t>relationship between elements that live or relate to both aquatic and land habitats.</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b="1" u="sng" dirty="0">
                <a:solidFill>
                  <a:srgbClr val="7030A0"/>
                </a:solidFill>
                <a:latin typeface="Calibri" panose="020F0502020204030204" pitchFamily="34" charset="0"/>
                <a:cs typeface="Calibri" panose="020F0502020204030204" pitchFamily="34" charset="0"/>
                <a:sym typeface="+mn-ea"/>
              </a:rPr>
              <a:t>Learning Outcome</a:t>
            </a:r>
            <a:r>
              <a:rPr lang="en-US" sz="2200" b="1" dirty="0">
                <a:solidFill>
                  <a:srgbClr val="7030A0"/>
                </a:solidFill>
                <a:latin typeface="Calibri" panose="020F0502020204030204" pitchFamily="34" charset="0"/>
                <a:cs typeface="Calibri" panose="020F0502020204030204" pitchFamily="34" charset="0"/>
                <a:sym typeface="+mn-ea"/>
              </a:rPr>
              <a:t>:</a:t>
            </a:r>
            <a:r>
              <a:rPr lang="en-US" sz="2200" dirty="0">
                <a:solidFill>
                  <a:srgbClr val="7030A0"/>
                </a:solidFill>
                <a:latin typeface="Calibri" panose="020F0502020204030204" pitchFamily="34" charset="0"/>
                <a:cs typeface="Calibri" panose="020F0502020204030204" pitchFamily="34" charset="0"/>
                <a:sym typeface="+mn-ea"/>
              </a:rPr>
              <a:t>Students will learn the role of each</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200" dirty="0">
                <a:solidFill>
                  <a:srgbClr val="7030A0"/>
                </a:solidFill>
                <a:latin typeface="Calibri" panose="020F0502020204030204" pitchFamily="34" charset="0"/>
                <a:cs typeface="Calibri" panose="020F0502020204030204" pitchFamily="34" charset="0"/>
                <a:sym typeface="+mn-ea"/>
              </a:rPr>
              <a:t>biotic and abiotic component in the ecosystem.</a:t>
            </a:r>
            <a:endParaRPr lang="en-US" sz="2200" dirty="0">
              <a:solidFill>
                <a:srgbClr val="7030A0"/>
              </a:solidFill>
              <a:latin typeface="Calibri" panose="020F0502020204030204" pitchFamily="34" charset="0"/>
              <a:cs typeface="Calibri" panose="020F0502020204030204" pitchFamily="34" charset="0"/>
              <a:sym typeface="+mn-ea"/>
            </a:endParaRPr>
          </a:p>
        </p:txBody>
      </p:sp>
      <p:pic>
        <p:nvPicPr>
          <p:cNvPr id="4" name="Content Placeholder 3" descr="Science Club – European School Karlsruhe"/>
          <p:cNvPicPr>
            <a:picLocks noGrp="1" noChangeAspect="1"/>
          </p:cNvPicPr>
          <p:nvPr>
            <p:ph idx="1"/>
          </p:nvPr>
        </p:nvPicPr>
        <p:blipFill>
          <a:blip r:embed="rId1"/>
          <a:srcRect l="15410" r="26001" b="2"/>
          <a:stretch>
            <a:fillRect/>
          </a:stretch>
        </p:blipFill>
        <p:spPr>
          <a:xfrm>
            <a:off x="-4445" y="-1905"/>
            <a:ext cx="4006215" cy="4505960"/>
          </a:xfrm>
          <a:prstGeom prst="rect">
            <a:avLst/>
          </a:prstGeom>
        </p:spPr>
      </p:pic>
      <p:pic>
        <p:nvPicPr>
          <p:cNvPr id="9" name="Picture 8" descr="Science Club at The Schiele – A Daily Remote Learning Solution for 1st ..."/>
          <p:cNvPicPr>
            <a:picLocks noChangeAspect="1"/>
          </p:cNvPicPr>
          <p:nvPr/>
        </p:nvPicPr>
        <p:blipFill rotWithShape="1">
          <a:blip r:embed="rId2"/>
          <a:srcRect b="16402"/>
          <a:stretch>
            <a:fillRect/>
          </a:stretch>
        </p:blipFill>
        <p:spPr>
          <a:xfrm>
            <a:off x="3787775" y="-234950"/>
            <a:ext cx="7954010" cy="1264920"/>
          </a:xfrm>
          <a:prstGeom prst="rect">
            <a:avLst/>
          </a:prstGeom>
        </p:spPr>
      </p:pic>
      <p:pic>
        <p:nvPicPr>
          <p:cNvPr id="14" name="Picture 13" descr="SCIENCE CLUB Archives - Schooltribe"/>
          <p:cNvPicPr>
            <a:picLocks noChangeAspect="1"/>
          </p:cNvPicPr>
          <p:nvPr/>
        </p:nvPicPr>
        <p:blipFill rotWithShape="1">
          <a:blip r:embed="rId3"/>
          <a:srcRect l="110" r="3103" b="-360"/>
          <a:stretch>
            <a:fillRect/>
          </a:stretch>
        </p:blipFill>
        <p:spPr>
          <a:xfrm>
            <a:off x="213995" y="4603115"/>
            <a:ext cx="3338830" cy="216598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extBox 7"/>
          <p:cNvSpPr txBox="1"/>
          <p:nvPr/>
        </p:nvSpPr>
        <p:spPr>
          <a:xfrm>
            <a:off x="4716780" y="1188720"/>
            <a:ext cx="7126605" cy="5580380"/>
          </a:xfrm>
          <a:prstGeom prst="rect">
            <a:avLst/>
          </a:prstGeom>
        </p:spPr>
        <p:txBody>
          <a:bodyPr rot="0" spcFirstLastPara="0" vertOverflow="overflow" horzOverflow="overflow" vert="horz" lIns="91440" tIns="45720" rIns="91440" bIns="45720" numCol="1" spcCol="0" rtlCol="0" fromWordArt="0" anchorCtr="0" forceAA="0" compatLnSpc="1">
            <a:noAutofit/>
          </a:bodyPr>
          <a:lstStyle/>
          <a:p>
            <a:pPr algn="l">
              <a:lnSpc>
                <a:spcPct val="200000"/>
              </a:lnSpc>
            </a:pPr>
            <a:r>
              <a:rPr lang="en-US" sz="2400" b="1" dirty="0">
                <a:solidFill>
                  <a:srgbClr val="7030A0"/>
                </a:solidFill>
                <a:latin typeface="Calibri" panose="020F0502020204030204" pitchFamily="34" charset="0"/>
                <a:cs typeface="Calibri" panose="020F0502020204030204" pitchFamily="34" charset="0"/>
                <a:sym typeface="+mn-ea"/>
              </a:rPr>
              <a:t>WEEK 4           Class VI A&amp;C            DATE  :27.11.24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rgbClr val="7030A0"/>
                </a:solidFill>
                <a:latin typeface="Calibri" panose="020F0502020204030204" pitchFamily="34" charset="0"/>
                <a:cs typeface="Calibri" panose="020F0502020204030204" pitchFamily="34" charset="0"/>
                <a:sym typeface="+mn-ea"/>
              </a:rPr>
              <a:t>Topic : </a:t>
            </a:r>
            <a:r>
              <a:rPr lang="en-US" sz="2200" dirty="0">
                <a:solidFill>
                  <a:srgbClr val="7030A0"/>
                </a:solidFill>
                <a:latin typeface="Calibri" panose="020F0502020204030204" pitchFamily="34" charset="0"/>
                <a:cs typeface="Calibri" panose="020F0502020204030204" pitchFamily="34" charset="0"/>
                <a:sym typeface="+mn-ea"/>
              </a:rPr>
              <a:t>Oxidation experiment- Invisible Ink</a:t>
            </a:r>
            <a:r>
              <a:rPr lang="en-US" sz="2400" dirty="0">
                <a:solidFill>
                  <a:srgbClr val="7030A0"/>
                </a:solidFill>
                <a:latin typeface="Calibri" panose="020F0502020204030204" pitchFamily="34" charset="0"/>
                <a:cs typeface="Calibri" panose="020F0502020204030204" pitchFamily="34" charset="0"/>
                <a:sym typeface="+mn-ea"/>
              </a:rPr>
              <a:t>.</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The juice of the lemon oxidizes when it is heated , changing its color.</a:t>
            </a:r>
            <a:endParaRPr lang="en-US" sz="2200" dirty="0">
              <a:solidFill>
                <a:srgbClr val="7030A0"/>
              </a:solidFill>
              <a:latin typeface="Calibri" panose="020F0502020204030204" pitchFamily="34" charset="0"/>
              <a:cs typeface="Calibri" panose="020F0502020204030204" pitchFamily="34" charset="0"/>
              <a:sym typeface="+mn-ea"/>
            </a:endParaRPr>
          </a:p>
          <a:p>
            <a:pPr algn="l">
              <a:lnSpc>
                <a:spcPct val="20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a:t>
            </a:r>
            <a:r>
              <a:rPr lang="en-US" sz="2200" dirty="0">
                <a:solidFill>
                  <a:srgbClr val="7030A0"/>
                </a:solidFill>
                <a:latin typeface="Calibri" panose="020F0502020204030204" pitchFamily="34" charset="0"/>
                <a:cs typeface="Calibri" panose="020F0502020204030204" pitchFamily="34" charset="0"/>
                <a:sym typeface="+mn-ea"/>
              </a:rPr>
              <a:t>Students will learn the impact of sunlight and how to make natural ink.</a:t>
            </a:r>
            <a:endParaRPr lang="en-US" sz="2200" dirty="0">
              <a:solidFill>
                <a:srgbClr val="7030A0"/>
              </a:solidFill>
              <a:latin typeface="Calibri" panose="020F0502020204030204" pitchFamily="34" charset="0"/>
              <a:cs typeface="Calibri" panose="020F0502020204030204" pitchFamily="34" charset="0"/>
              <a:sym typeface="+mn-ea"/>
            </a:endParaRPr>
          </a:p>
        </p:txBody>
      </p:sp>
      <p:pic>
        <p:nvPicPr>
          <p:cNvPr id="4" name="Content Placeholder 3" descr="Science Club – European School Karlsruhe"/>
          <p:cNvPicPr>
            <a:picLocks noGrp="1" noChangeAspect="1"/>
          </p:cNvPicPr>
          <p:nvPr>
            <p:ph idx="1"/>
          </p:nvPr>
        </p:nvPicPr>
        <p:blipFill>
          <a:blip r:embed="rId1"/>
          <a:srcRect l="15410" r="26001" b="2"/>
          <a:stretch>
            <a:fillRect/>
          </a:stretch>
        </p:blipFill>
        <p:spPr>
          <a:xfrm>
            <a:off x="-4445" y="-1905"/>
            <a:ext cx="4006215" cy="4505960"/>
          </a:xfrm>
          <a:prstGeom prst="rect">
            <a:avLst/>
          </a:prstGeom>
        </p:spPr>
      </p:pic>
      <p:pic>
        <p:nvPicPr>
          <p:cNvPr id="9" name="Picture 8" descr="Science Club at The Schiele – A Daily Remote Learning Solution for 1st ..."/>
          <p:cNvPicPr>
            <a:picLocks noChangeAspect="1"/>
          </p:cNvPicPr>
          <p:nvPr/>
        </p:nvPicPr>
        <p:blipFill rotWithShape="1">
          <a:blip r:embed="rId2"/>
          <a:srcRect b="16402"/>
          <a:stretch>
            <a:fillRect/>
          </a:stretch>
        </p:blipFill>
        <p:spPr>
          <a:xfrm>
            <a:off x="3787775" y="-234950"/>
            <a:ext cx="7954010" cy="1264920"/>
          </a:xfrm>
          <a:prstGeom prst="rect">
            <a:avLst/>
          </a:prstGeom>
        </p:spPr>
      </p:pic>
      <p:pic>
        <p:nvPicPr>
          <p:cNvPr id="14" name="Picture 13" descr="SCIENCE CLUB Archives - Schooltribe"/>
          <p:cNvPicPr>
            <a:picLocks noChangeAspect="1"/>
          </p:cNvPicPr>
          <p:nvPr/>
        </p:nvPicPr>
        <p:blipFill rotWithShape="1">
          <a:blip r:embed="rId3"/>
          <a:srcRect l="110" r="3103" b="-360"/>
          <a:stretch>
            <a:fillRect/>
          </a:stretch>
        </p:blipFill>
        <p:spPr>
          <a:xfrm>
            <a:off x="213995" y="4603115"/>
            <a:ext cx="3338830" cy="216598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2" name="Freeform 2"/>
          <p:cNvSpPr/>
          <p:nvPr/>
        </p:nvSpPr>
        <p:spPr>
          <a:xfrm>
            <a:off x="8715144" y="-197907"/>
            <a:ext cx="4701668" cy="6098861"/>
          </a:xfrm>
          <a:custGeom>
            <a:avLst/>
            <a:gdLst/>
            <a:ahLst/>
            <a:cxnLst/>
            <a:rect l="l" t="t" r="r" b="b"/>
            <a:pathLst>
              <a:path w="5015112" h="6505452">
                <a:moveTo>
                  <a:pt x="0" y="0"/>
                </a:moveTo>
                <a:lnTo>
                  <a:pt x="5015112" y="0"/>
                </a:lnTo>
                <a:lnTo>
                  <a:pt x="5015112" y="6505452"/>
                </a:lnTo>
                <a:lnTo>
                  <a:pt x="0" y="650545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558885" y="4914296"/>
            <a:ext cx="11074231" cy="3444614"/>
            <a:chOff x="0" y="0"/>
            <a:chExt cx="4375005" cy="1360835"/>
          </a:xfrm>
        </p:grpSpPr>
        <p:sp>
          <p:nvSpPr>
            <p:cNvPr id="4" name="Freeform 4"/>
            <p:cNvSpPr/>
            <p:nvPr/>
          </p:nvSpPr>
          <p:spPr>
            <a:xfrm>
              <a:off x="0" y="0"/>
              <a:ext cx="4375005" cy="1360835"/>
            </a:xfrm>
            <a:custGeom>
              <a:avLst/>
              <a:gdLst/>
              <a:ahLst/>
              <a:cxnLst/>
              <a:rect l="l" t="t" r="r" b="b"/>
              <a:pathLst>
                <a:path w="4375005" h="1360835">
                  <a:moveTo>
                    <a:pt x="2187502" y="0"/>
                  </a:moveTo>
                  <a:cubicBezTo>
                    <a:pt x="979378" y="0"/>
                    <a:pt x="0" y="304633"/>
                    <a:pt x="0" y="680418"/>
                  </a:cubicBezTo>
                  <a:cubicBezTo>
                    <a:pt x="0" y="1056202"/>
                    <a:pt x="979378" y="1360835"/>
                    <a:pt x="2187502" y="1360835"/>
                  </a:cubicBezTo>
                  <a:cubicBezTo>
                    <a:pt x="3395626" y="1360835"/>
                    <a:pt x="4375005" y="1056202"/>
                    <a:pt x="4375005" y="680418"/>
                  </a:cubicBezTo>
                  <a:cubicBezTo>
                    <a:pt x="4375005" y="304633"/>
                    <a:pt x="3395626" y="0"/>
                    <a:pt x="2187502" y="0"/>
                  </a:cubicBezTo>
                  <a:close/>
                </a:path>
              </a:pathLst>
            </a:custGeom>
            <a:solidFill>
              <a:srgbClr val="9ABC64"/>
            </a:solidFill>
          </p:spPr>
        </p:sp>
        <p:sp>
          <p:nvSpPr>
            <p:cNvPr id="5" name="TextBox 5"/>
            <p:cNvSpPr txBox="1"/>
            <p:nvPr/>
          </p:nvSpPr>
          <p:spPr>
            <a:xfrm>
              <a:off x="410157" y="99003"/>
              <a:ext cx="3554691" cy="1134254"/>
            </a:xfrm>
            <a:prstGeom prst="rect">
              <a:avLst/>
            </a:prstGeom>
          </p:spPr>
          <p:txBody>
            <a:bodyPr lIns="47625" tIns="47625" rIns="47625" bIns="47625" rtlCol="0" anchor="ctr"/>
            <a:lstStyle/>
            <a:p>
              <a:pPr algn="ctr" defTabSz="857250">
                <a:lnSpc>
                  <a:spcPts val="1840"/>
                </a:lnSpc>
              </a:pPr>
              <a:endParaRPr sz="1690">
                <a:solidFill>
                  <a:prstClr val="black"/>
                </a:solidFill>
                <a:latin typeface="Calibri" panose="020F0502020204030204"/>
              </a:endParaRPr>
            </a:p>
          </p:txBody>
        </p:sp>
      </p:grpSp>
      <p:grpSp>
        <p:nvGrpSpPr>
          <p:cNvPr id="6" name="Group 6"/>
          <p:cNvGrpSpPr/>
          <p:nvPr/>
        </p:nvGrpSpPr>
        <p:grpSpPr>
          <a:xfrm>
            <a:off x="3065780" y="876935"/>
            <a:ext cx="8732520" cy="5288915"/>
            <a:chOff x="0" y="-269256"/>
            <a:chExt cx="3076247" cy="1837522"/>
          </a:xfrm>
        </p:grpSpPr>
        <p:sp>
          <p:nvSpPr>
            <p:cNvPr id="7" name="Freeform 7"/>
            <p:cNvSpPr/>
            <p:nvPr/>
          </p:nvSpPr>
          <p:spPr>
            <a:xfrm>
              <a:off x="0" y="0"/>
              <a:ext cx="2677106" cy="1568266"/>
            </a:xfrm>
            <a:custGeom>
              <a:avLst/>
              <a:gdLst/>
              <a:ahLst/>
              <a:cxnLst/>
              <a:rect l="l" t="t" r="r" b="b"/>
              <a:pathLst>
                <a:path w="2677106" h="1568266">
                  <a:moveTo>
                    <a:pt x="40063" y="0"/>
                  </a:moveTo>
                  <a:lnTo>
                    <a:pt x="2637042" y="0"/>
                  </a:lnTo>
                  <a:cubicBezTo>
                    <a:pt x="2659169" y="0"/>
                    <a:pt x="2677106" y="17937"/>
                    <a:pt x="2677106" y="40063"/>
                  </a:cubicBezTo>
                  <a:lnTo>
                    <a:pt x="2677106" y="1528202"/>
                  </a:lnTo>
                  <a:cubicBezTo>
                    <a:pt x="2677106" y="1550329"/>
                    <a:pt x="2659169" y="1568266"/>
                    <a:pt x="2637042" y="1568266"/>
                  </a:cubicBezTo>
                  <a:lnTo>
                    <a:pt x="40063" y="1568266"/>
                  </a:lnTo>
                  <a:cubicBezTo>
                    <a:pt x="17937" y="1568266"/>
                    <a:pt x="0" y="1550329"/>
                    <a:pt x="0" y="1528202"/>
                  </a:cubicBezTo>
                  <a:lnTo>
                    <a:pt x="0" y="40063"/>
                  </a:lnTo>
                  <a:cubicBezTo>
                    <a:pt x="0" y="17937"/>
                    <a:pt x="17937" y="0"/>
                    <a:pt x="40063" y="0"/>
                  </a:cubicBezTo>
                  <a:close/>
                </a:path>
              </a:pathLst>
            </a:custGeom>
            <a:solidFill>
              <a:srgbClr val="F2BE5C"/>
            </a:solidFill>
          </p:spPr>
        </p:sp>
        <p:sp>
          <p:nvSpPr>
            <p:cNvPr id="8" name="TextBox 8"/>
            <p:cNvSpPr txBox="1"/>
            <p:nvPr/>
          </p:nvSpPr>
          <p:spPr>
            <a:xfrm>
              <a:off x="228855" y="-269256"/>
              <a:ext cx="2847392" cy="1717193"/>
            </a:xfrm>
            <a:prstGeom prst="rect">
              <a:avLst/>
            </a:prstGeom>
          </p:spPr>
          <p:txBody>
            <a:bodyPr lIns="47625" tIns="47625" rIns="47625" bIns="47625" rtlCol="0" anchor="ctr"/>
            <a:lstStyle/>
            <a:p>
              <a:pPr algn="ctr" defTabSz="857250">
                <a:lnSpc>
                  <a:spcPts val="1840"/>
                </a:lnSpc>
                <a:spcBef>
                  <a:spcPct val="0"/>
                </a:spcBef>
              </a:pPr>
              <a:endParaRPr sz="1690">
                <a:solidFill>
                  <a:prstClr val="black"/>
                </a:solidFill>
                <a:latin typeface="Calibri" panose="020F0502020204030204"/>
              </a:endParaRPr>
            </a:p>
          </p:txBody>
        </p:sp>
      </p:grpSp>
      <p:sp>
        <p:nvSpPr>
          <p:cNvPr id="9" name="TextBox 9"/>
          <p:cNvSpPr txBox="1"/>
          <p:nvPr/>
        </p:nvSpPr>
        <p:spPr>
          <a:xfrm>
            <a:off x="3143885" y="1882140"/>
            <a:ext cx="7856220" cy="4080510"/>
          </a:xfrm>
          <a:prstGeom prst="rect">
            <a:avLst/>
          </a:prstGeom>
        </p:spPr>
        <p:txBody>
          <a:bodyPr lIns="0" tIns="0" rIns="0" bIns="0" rtlCol="0" anchor="t">
            <a:noAutofit/>
          </a:bodyPr>
          <a:lstStyle/>
          <a:p>
            <a:pPr algn="l">
              <a:lnSpc>
                <a:spcPct val="150000"/>
              </a:lnSpc>
            </a:pPr>
            <a:r>
              <a:rPr lang="en-US" sz="2400" b="1" dirty="0">
                <a:solidFill>
                  <a:srgbClr val="7030A0"/>
                </a:solidFill>
                <a:latin typeface="Calibri" panose="020F0502020204030204" pitchFamily="34" charset="0"/>
                <a:cs typeface="Calibri" panose="020F0502020204030204" pitchFamily="34" charset="0"/>
                <a:sym typeface="+mn-ea"/>
              </a:rPr>
              <a:t>WEEK 1                     Class IX A&amp;C            DATE  :6.11.24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Topic : </a:t>
            </a:r>
            <a:r>
              <a:rPr lang="en-US" sz="2200" dirty="0">
                <a:solidFill>
                  <a:srgbClr val="7030A0"/>
                </a:solidFill>
                <a:latin typeface="Calibri" panose="020F0502020204030204" pitchFamily="34" charset="0"/>
                <a:cs typeface="Calibri" panose="020F0502020204030204" pitchFamily="34" charset="0"/>
                <a:sym typeface="+mn-ea"/>
              </a:rPr>
              <a:t>Brochure making</a:t>
            </a:r>
            <a:r>
              <a:rPr lang="en-US" sz="2200" dirty="0">
                <a:solidFill>
                  <a:srgbClr val="7030A0"/>
                </a:solidFill>
                <a:latin typeface="Calibri" panose="020F0502020204030204" pitchFamily="34" charset="0"/>
                <a:cs typeface="Calibri" panose="020F0502020204030204" pitchFamily="34" charset="0"/>
                <a:sym typeface="+mn-ea"/>
              </a:rPr>
              <a:t>.</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b="1" dirty="0">
                <a:solidFill>
                  <a:srgbClr val="7030A0"/>
                </a:solidFill>
                <a:latin typeface="Calibri" panose="020F0502020204030204" pitchFamily="34" charset="0"/>
                <a:cs typeface="Calibri" panose="020F0502020204030204" pitchFamily="34" charset="0"/>
                <a:sym typeface="+mn-ea"/>
              </a:rPr>
              <a:t> </a:t>
            </a:r>
            <a:r>
              <a:rPr lang="en-US" sz="2200" dirty="0">
                <a:solidFill>
                  <a:srgbClr val="7030A0"/>
                </a:solidFill>
                <a:latin typeface="Calibri" panose="020F0502020204030204" pitchFamily="34" charset="0"/>
                <a:cs typeface="Calibri" panose="020F0502020204030204" pitchFamily="34" charset="0"/>
                <a:sym typeface="+mn-ea"/>
              </a:rPr>
              <a:t>Draws, illustrates, mapping , guide, location.</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a:t>
            </a:r>
            <a:r>
              <a:rPr lang="en-US" sz="2200" dirty="0">
                <a:solidFill>
                  <a:srgbClr val="7030A0"/>
                </a:solidFill>
                <a:latin typeface="Calibri" panose="020F0502020204030204" pitchFamily="34" charset="0"/>
                <a:cs typeface="Calibri" panose="020F0502020204030204" pitchFamily="34" charset="0"/>
                <a:sym typeface="+mn-ea"/>
              </a:rPr>
              <a:t>Educational brochures are a fun and easy way to showcase materials with both imagery and text and get students up to speed. To bring knowledge about travel and tourism its important to know about travel Brochure.</a:t>
            </a:r>
            <a:endParaRPr lang="en-US" sz="2200" dirty="0">
              <a:solidFill>
                <a:srgbClr val="7030A0"/>
              </a:solidFill>
              <a:latin typeface="Calibri" panose="020F0502020204030204" pitchFamily="34" charset="0"/>
              <a:cs typeface="Calibri" panose="020F0502020204030204" pitchFamily="34" charset="0"/>
              <a:sym typeface="+mn-ea"/>
            </a:endParaRPr>
          </a:p>
        </p:txBody>
      </p:sp>
      <p:sp>
        <p:nvSpPr>
          <p:cNvPr id="10" name="Freeform 10"/>
          <p:cNvSpPr/>
          <p:nvPr/>
        </p:nvSpPr>
        <p:spPr>
          <a:xfrm>
            <a:off x="3143628" y="5819730"/>
            <a:ext cx="674591" cy="816872"/>
          </a:xfrm>
          <a:custGeom>
            <a:avLst/>
            <a:gdLst/>
            <a:ahLst/>
            <a:cxnLst/>
            <a:rect l="l" t="t" r="r" b="b"/>
            <a:pathLst>
              <a:path w="719564" h="871330">
                <a:moveTo>
                  <a:pt x="0" y="0"/>
                </a:moveTo>
                <a:lnTo>
                  <a:pt x="719564" y="0"/>
                </a:lnTo>
                <a:lnTo>
                  <a:pt x="719564" y="871331"/>
                </a:lnTo>
                <a:lnTo>
                  <a:pt x="0" y="871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flipH="1">
            <a:off x="1762791" y="4569473"/>
            <a:ext cx="1747051" cy="2956548"/>
          </a:xfrm>
          <a:custGeom>
            <a:avLst/>
            <a:gdLst/>
            <a:ahLst/>
            <a:cxnLst/>
            <a:rect l="l" t="t" r="r" b="b"/>
            <a:pathLst>
              <a:path w="1863521" h="3153651">
                <a:moveTo>
                  <a:pt x="1863521" y="0"/>
                </a:moveTo>
                <a:lnTo>
                  <a:pt x="0" y="0"/>
                </a:lnTo>
                <a:lnTo>
                  <a:pt x="0" y="3153651"/>
                </a:lnTo>
                <a:lnTo>
                  <a:pt x="1863521" y="3153651"/>
                </a:lnTo>
                <a:lnTo>
                  <a:pt x="186352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8377849" y="5819730"/>
            <a:ext cx="674591" cy="816872"/>
          </a:xfrm>
          <a:custGeom>
            <a:avLst/>
            <a:gdLst/>
            <a:ahLst/>
            <a:cxnLst/>
            <a:rect l="l" t="t" r="r" b="b"/>
            <a:pathLst>
              <a:path w="719564" h="871330">
                <a:moveTo>
                  <a:pt x="0" y="0"/>
                </a:moveTo>
                <a:lnTo>
                  <a:pt x="719564" y="0"/>
                </a:lnTo>
                <a:lnTo>
                  <a:pt x="719564" y="871331"/>
                </a:lnTo>
                <a:lnTo>
                  <a:pt x="0" y="871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45213" y="685801"/>
            <a:ext cx="2757574" cy="3502692"/>
          </a:xfrm>
          <a:custGeom>
            <a:avLst/>
            <a:gdLst/>
            <a:ahLst/>
            <a:cxnLst/>
            <a:rect l="l" t="t" r="r" b="b"/>
            <a:pathLst>
              <a:path w="2941412" h="3736205">
                <a:moveTo>
                  <a:pt x="0" y="0"/>
                </a:moveTo>
                <a:lnTo>
                  <a:pt x="2941412" y="0"/>
                </a:lnTo>
                <a:lnTo>
                  <a:pt x="2941412" y="3736205"/>
                </a:lnTo>
                <a:lnTo>
                  <a:pt x="0" y="37362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0445683" y="4569492"/>
            <a:ext cx="1471245" cy="2688321"/>
          </a:xfrm>
          <a:custGeom>
            <a:avLst/>
            <a:gdLst/>
            <a:ahLst/>
            <a:cxnLst/>
            <a:rect l="l" t="t" r="r" b="b"/>
            <a:pathLst>
              <a:path w="1569328" h="2867542">
                <a:moveTo>
                  <a:pt x="0" y="0"/>
                </a:moveTo>
                <a:lnTo>
                  <a:pt x="1569327" y="0"/>
                </a:lnTo>
                <a:lnTo>
                  <a:pt x="1569327" y="2867542"/>
                </a:lnTo>
                <a:lnTo>
                  <a:pt x="0" y="2867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2335197">
            <a:off x="6785290" y="6342700"/>
            <a:ext cx="1028574" cy="1541461"/>
          </a:xfrm>
          <a:custGeom>
            <a:avLst/>
            <a:gdLst/>
            <a:ahLst/>
            <a:cxnLst/>
            <a:rect l="l" t="t" r="r" b="b"/>
            <a:pathLst>
              <a:path w="1097146" h="1644225">
                <a:moveTo>
                  <a:pt x="0" y="0"/>
                </a:moveTo>
                <a:lnTo>
                  <a:pt x="1097147" y="0"/>
                </a:lnTo>
                <a:lnTo>
                  <a:pt x="1097147" y="1644225"/>
                </a:lnTo>
                <a:lnTo>
                  <a:pt x="0" y="16442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8300051" y="6324511"/>
            <a:ext cx="2029187" cy="933426"/>
          </a:xfrm>
          <a:custGeom>
            <a:avLst/>
            <a:gdLst/>
            <a:ahLst/>
            <a:cxnLst/>
            <a:rect l="l" t="t" r="r" b="b"/>
            <a:pathLst>
              <a:path w="2164466" h="995654">
                <a:moveTo>
                  <a:pt x="0" y="0"/>
                </a:moveTo>
                <a:lnTo>
                  <a:pt x="2164466" y="0"/>
                </a:lnTo>
                <a:lnTo>
                  <a:pt x="2164466" y="995654"/>
                </a:lnTo>
                <a:lnTo>
                  <a:pt x="0" y="9956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rot="1077624">
            <a:off x="9065869" y="241226"/>
            <a:ext cx="765427" cy="1328027"/>
          </a:xfrm>
          <a:custGeom>
            <a:avLst/>
            <a:gdLst/>
            <a:ahLst/>
            <a:cxnLst/>
            <a:rect l="l" t="t" r="r" b="b"/>
            <a:pathLst>
              <a:path w="816455" h="1416562">
                <a:moveTo>
                  <a:pt x="0" y="0"/>
                </a:moveTo>
                <a:lnTo>
                  <a:pt x="816455" y="0"/>
                </a:lnTo>
                <a:lnTo>
                  <a:pt x="816455" y="1416561"/>
                </a:lnTo>
                <a:lnTo>
                  <a:pt x="0" y="14165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2838371" y="1386870"/>
            <a:ext cx="876854" cy="755689"/>
          </a:xfrm>
          <a:custGeom>
            <a:avLst/>
            <a:gdLst/>
            <a:ahLst/>
            <a:cxnLst/>
            <a:rect l="l" t="t" r="r" b="b"/>
            <a:pathLst>
              <a:path w="935311" h="806068">
                <a:moveTo>
                  <a:pt x="0" y="0"/>
                </a:moveTo>
                <a:lnTo>
                  <a:pt x="935311" y="0"/>
                </a:lnTo>
                <a:lnTo>
                  <a:pt x="935311" y="806068"/>
                </a:lnTo>
                <a:lnTo>
                  <a:pt x="0" y="8060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a:off x="2166964" y="-48342"/>
            <a:ext cx="1342812" cy="1468283"/>
          </a:xfrm>
          <a:custGeom>
            <a:avLst/>
            <a:gdLst/>
            <a:ahLst/>
            <a:cxnLst/>
            <a:rect l="l" t="t" r="r" b="b"/>
            <a:pathLst>
              <a:path w="1432333" h="1566169">
                <a:moveTo>
                  <a:pt x="0" y="0"/>
                </a:moveTo>
                <a:lnTo>
                  <a:pt x="1432333" y="0"/>
                </a:lnTo>
                <a:lnTo>
                  <a:pt x="1432333" y="1566170"/>
                </a:lnTo>
                <a:lnTo>
                  <a:pt x="0" y="15661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TextBox 20"/>
          <p:cNvSpPr txBox="1"/>
          <p:nvPr/>
        </p:nvSpPr>
        <p:spPr>
          <a:xfrm>
            <a:off x="3170179" y="318647"/>
            <a:ext cx="5709585" cy="705321"/>
          </a:xfrm>
          <a:prstGeom prst="rect">
            <a:avLst/>
          </a:prstGeom>
        </p:spPr>
        <p:txBody>
          <a:bodyPr lIns="0" tIns="0" rIns="0" bIns="0" rtlCol="0" anchor="t">
            <a:spAutoFit/>
          </a:bodyPr>
          <a:lstStyle/>
          <a:p>
            <a:pPr algn="ctr" defTabSz="857250">
              <a:lnSpc>
                <a:spcPts val="5530"/>
              </a:lnSpc>
            </a:pPr>
            <a:r>
              <a:rPr lang="en-US" sz="5120" b="1" dirty="0">
                <a:solidFill>
                  <a:srgbClr val="134B70"/>
                </a:solidFill>
                <a:latin typeface="Dynapuff Bold"/>
                <a:ea typeface="Dynapuff Bold"/>
                <a:cs typeface="Dynapuff Bold"/>
                <a:sym typeface="Dynapuff Bold"/>
              </a:rPr>
              <a:t>TOURISM CLUB</a:t>
            </a:r>
            <a:endParaRPr lang="en-US" sz="5120" b="1" dirty="0">
              <a:solidFill>
                <a:srgbClr val="134B70"/>
              </a:solidFill>
              <a:latin typeface="Dynapuff Bold"/>
              <a:ea typeface="Dynapuff Bold"/>
              <a:cs typeface="Dynapuff Bold"/>
              <a:sym typeface="Dynapuff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2" name="Freeform 2"/>
          <p:cNvSpPr/>
          <p:nvPr/>
        </p:nvSpPr>
        <p:spPr>
          <a:xfrm>
            <a:off x="8715144" y="-197907"/>
            <a:ext cx="4701668" cy="6098861"/>
          </a:xfrm>
          <a:custGeom>
            <a:avLst/>
            <a:gdLst/>
            <a:ahLst/>
            <a:cxnLst/>
            <a:rect l="l" t="t" r="r" b="b"/>
            <a:pathLst>
              <a:path w="5015112" h="6505452">
                <a:moveTo>
                  <a:pt x="0" y="0"/>
                </a:moveTo>
                <a:lnTo>
                  <a:pt x="5015112" y="0"/>
                </a:lnTo>
                <a:lnTo>
                  <a:pt x="5015112" y="6505452"/>
                </a:lnTo>
                <a:lnTo>
                  <a:pt x="0" y="650545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558885" y="4914296"/>
            <a:ext cx="11074231" cy="3444614"/>
            <a:chOff x="0" y="0"/>
            <a:chExt cx="4375005" cy="1360835"/>
          </a:xfrm>
        </p:grpSpPr>
        <p:sp>
          <p:nvSpPr>
            <p:cNvPr id="4" name="Freeform 4"/>
            <p:cNvSpPr/>
            <p:nvPr/>
          </p:nvSpPr>
          <p:spPr>
            <a:xfrm>
              <a:off x="0" y="0"/>
              <a:ext cx="4375005" cy="1360835"/>
            </a:xfrm>
            <a:custGeom>
              <a:avLst/>
              <a:gdLst/>
              <a:ahLst/>
              <a:cxnLst/>
              <a:rect l="l" t="t" r="r" b="b"/>
              <a:pathLst>
                <a:path w="4375005" h="1360835">
                  <a:moveTo>
                    <a:pt x="2187502" y="0"/>
                  </a:moveTo>
                  <a:cubicBezTo>
                    <a:pt x="979378" y="0"/>
                    <a:pt x="0" y="304633"/>
                    <a:pt x="0" y="680418"/>
                  </a:cubicBezTo>
                  <a:cubicBezTo>
                    <a:pt x="0" y="1056202"/>
                    <a:pt x="979378" y="1360835"/>
                    <a:pt x="2187502" y="1360835"/>
                  </a:cubicBezTo>
                  <a:cubicBezTo>
                    <a:pt x="3395626" y="1360835"/>
                    <a:pt x="4375005" y="1056202"/>
                    <a:pt x="4375005" y="680418"/>
                  </a:cubicBezTo>
                  <a:cubicBezTo>
                    <a:pt x="4375005" y="304633"/>
                    <a:pt x="3395626" y="0"/>
                    <a:pt x="2187502" y="0"/>
                  </a:cubicBezTo>
                  <a:close/>
                </a:path>
              </a:pathLst>
            </a:custGeom>
            <a:solidFill>
              <a:srgbClr val="9ABC64"/>
            </a:solidFill>
          </p:spPr>
        </p:sp>
        <p:sp>
          <p:nvSpPr>
            <p:cNvPr id="5" name="TextBox 5"/>
            <p:cNvSpPr txBox="1"/>
            <p:nvPr/>
          </p:nvSpPr>
          <p:spPr>
            <a:xfrm>
              <a:off x="410157" y="99003"/>
              <a:ext cx="3554691" cy="1134254"/>
            </a:xfrm>
            <a:prstGeom prst="rect">
              <a:avLst/>
            </a:prstGeom>
          </p:spPr>
          <p:txBody>
            <a:bodyPr lIns="47625" tIns="47625" rIns="47625" bIns="47625" rtlCol="0" anchor="ctr"/>
            <a:lstStyle/>
            <a:p>
              <a:pPr algn="ctr" defTabSz="857250">
                <a:lnSpc>
                  <a:spcPts val="1840"/>
                </a:lnSpc>
              </a:pPr>
              <a:endParaRPr sz="1690">
                <a:solidFill>
                  <a:prstClr val="black"/>
                </a:solidFill>
                <a:latin typeface="Calibri" panose="020F0502020204030204"/>
              </a:endParaRPr>
            </a:p>
          </p:txBody>
        </p:sp>
      </p:grpSp>
      <p:grpSp>
        <p:nvGrpSpPr>
          <p:cNvPr id="6" name="Group 6"/>
          <p:cNvGrpSpPr/>
          <p:nvPr/>
        </p:nvGrpSpPr>
        <p:grpSpPr>
          <a:xfrm>
            <a:off x="1892300" y="935990"/>
            <a:ext cx="9437370" cy="5477509"/>
            <a:chOff x="-248301" y="-269256"/>
            <a:chExt cx="3324548" cy="1903045"/>
          </a:xfrm>
        </p:grpSpPr>
        <p:sp>
          <p:nvSpPr>
            <p:cNvPr id="7" name="Freeform 7"/>
            <p:cNvSpPr/>
            <p:nvPr/>
          </p:nvSpPr>
          <p:spPr>
            <a:xfrm>
              <a:off x="-248301" y="-29004"/>
              <a:ext cx="3065733" cy="1662793"/>
            </a:xfrm>
            <a:custGeom>
              <a:avLst/>
              <a:gdLst/>
              <a:ahLst/>
              <a:cxnLst/>
              <a:rect l="l" t="t" r="r" b="b"/>
              <a:pathLst>
                <a:path w="2677106" h="1568266">
                  <a:moveTo>
                    <a:pt x="40063" y="0"/>
                  </a:moveTo>
                  <a:lnTo>
                    <a:pt x="2637042" y="0"/>
                  </a:lnTo>
                  <a:cubicBezTo>
                    <a:pt x="2659169" y="0"/>
                    <a:pt x="2677106" y="17937"/>
                    <a:pt x="2677106" y="40063"/>
                  </a:cubicBezTo>
                  <a:lnTo>
                    <a:pt x="2677106" y="1528202"/>
                  </a:lnTo>
                  <a:cubicBezTo>
                    <a:pt x="2677106" y="1550329"/>
                    <a:pt x="2659169" y="1568266"/>
                    <a:pt x="2637042" y="1568266"/>
                  </a:cubicBezTo>
                  <a:lnTo>
                    <a:pt x="40063" y="1568266"/>
                  </a:lnTo>
                  <a:cubicBezTo>
                    <a:pt x="17937" y="1568266"/>
                    <a:pt x="0" y="1550329"/>
                    <a:pt x="0" y="1528202"/>
                  </a:cubicBezTo>
                  <a:lnTo>
                    <a:pt x="0" y="40063"/>
                  </a:lnTo>
                  <a:cubicBezTo>
                    <a:pt x="0" y="17937"/>
                    <a:pt x="17937" y="0"/>
                    <a:pt x="40063" y="0"/>
                  </a:cubicBezTo>
                  <a:close/>
                </a:path>
              </a:pathLst>
            </a:custGeom>
            <a:solidFill>
              <a:srgbClr val="F2BE5C"/>
            </a:solidFill>
          </p:spPr>
        </p:sp>
        <p:sp>
          <p:nvSpPr>
            <p:cNvPr id="8" name="TextBox 8"/>
            <p:cNvSpPr txBox="1"/>
            <p:nvPr/>
          </p:nvSpPr>
          <p:spPr>
            <a:xfrm>
              <a:off x="228855" y="-269256"/>
              <a:ext cx="2847392" cy="1717193"/>
            </a:xfrm>
            <a:prstGeom prst="rect">
              <a:avLst/>
            </a:prstGeom>
          </p:spPr>
          <p:txBody>
            <a:bodyPr lIns="47625" tIns="47625" rIns="47625" bIns="47625" rtlCol="0" anchor="ctr"/>
            <a:lstStyle/>
            <a:p>
              <a:pPr algn="ctr" defTabSz="857250">
                <a:lnSpc>
                  <a:spcPts val="1840"/>
                </a:lnSpc>
                <a:spcBef>
                  <a:spcPct val="0"/>
                </a:spcBef>
              </a:pPr>
              <a:endParaRPr sz="1690">
                <a:solidFill>
                  <a:prstClr val="black"/>
                </a:solidFill>
                <a:latin typeface="Calibri" panose="020F0502020204030204"/>
              </a:endParaRPr>
            </a:p>
          </p:txBody>
        </p:sp>
      </p:grpSp>
      <p:sp>
        <p:nvSpPr>
          <p:cNvPr id="9" name="TextBox 9"/>
          <p:cNvSpPr txBox="1"/>
          <p:nvPr/>
        </p:nvSpPr>
        <p:spPr>
          <a:xfrm>
            <a:off x="1891665" y="1713865"/>
            <a:ext cx="8703945" cy="5289550"/>
          </a:xfrm>
          <a:prstGeom prst="rect">
            <a:avLst/>
          </a:prstGeom>
        </p:spPr>
        <p:txBody>
          <a:bodyPr lIns="0" tIns="0" rIns="0" bIns="0" rtlCol="0" anchor="t">
            <a:noAutofit/>
          </a:bodyPr>
          <a:lstStyle/>
          <a:p>
            <a:pPr algn="l">
              <a:lnSpc>
                <a:spcPct val="150000"/>
              </a:lnSpc>
            </a:pPr>
            <a:r>
              <a:rPr lang="en-US" sz="2400" b="1" dirty="0">
                <a:solidFill>
                  <a:srgbClr val="7030A0"/>
                </a:solidFill>
                <a:latin typeface="Calibri" panose="020F0502020204030204" pitchFamily="34" charset="0"/>
                <a:cs typeface="Calibri" panose="020F0502020204030204" pitchFamily="34" charset="0"/>
                <a:sym typeface="+mn-ea"/>
              </a:rPr>
              <a:t>WEEK 2                     Class IX A&amp;C            DATE  :13.11.24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Topic : </a:t>
            </a:r>
            <a:r>
              <a:rPr lang="en-US" sz="2400" dirty="0">
                <a:solidFill>
                  <a:srgbClr val="7030A0"/>
                </a:solidFill>
                <a:latin typeface="Calibri" panose="020F0502020204030204" pitchFamily="34" charset="0"/>
                <a:cs typeface="Calibri" panose="020F0502020204030204" pitchFamily="34" charset="0"/>
                <a:sym typeface="+mn-ea"/>
              </a:rPr>
              <a:t>Local Tour.</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b="1" dirty="0">
                <a:solidFill>
                  <a:srgbClr val="7030A0"/>
                </a:solidFill>
                <a:latin typeface="Calibri" panose="020F0502020204030204" pitchFamily="34" charset="0"/>
                <a:cs typeface="Calibri" panose="020F0502020204030204" pitchFamily="34" charset="0"/>
                <a:sym typeface="+mn-ea"/>
              </a:rPr>
              <a:t> </a:t>
            </a:r>
            <a:r>
              <a:rPr lang="en-US" sz="2400" dirty="0">
                <a:solidFill>
                  <a:srgbClr val="7030A0"/>
                </a:solidFill>
                <a:latin typeface="Calibri" panose="020F0502020204030204" pitchFamily="34" charset="0"/>
                <a:cs typeface="Calibri" panose="020F0502020204030204" pitchFamily="34" charset="0"/>
                <a:sym typeface="+mn-ea"/>
              </a:rPr>
              <a:t>Travel to locations in off peak period which would help boost local tourism economy.</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a:t>
            </a:r>
            <a:r>
              <a:rPr lang="en-US" sz="2400" dirty="0">
                <a:solidFill>
                  <a:srgbClr val="7030A0"/>
                </a:solidFill>
                <a:latin typeface="Calibri" panose="020F0502020204030204" pitchFamily="34" charset="0"/>
                <a:cs typeface="Calibri" panose="020F0502020204030204" pitchFamily="34" charset="0"/>
                <a:sym typeface="+mn-ea"/>
              </a:rPr>
              <a:t>To encourage students to visit nearby local tourist spots.To create opportunities for learners/members to interact,</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rgbClr val="7030A0"/>
                </a:solidFill>
                <a:latin typeface="Calibri" panose="020F0502020204030204" pitchFamily="34" charset="0"/>
                <a:cs typeface="Calibri" panose="020F0502020204030204" pitchFamily="34" charset="0"/>
                <a:sym typeface="+mn-ea"/>
              </a:rPr>
              <a:t>appreciate, and understand local culture and ways of life during travel tours.</a:t>
            </a:r>
            <a:endParaRPr lang="en-US" sz="2400" dirty="0">
              <a:solidFill>
                <a:srgbClr val="7030A0"/>
              </a:solidFill>
              <a:latin typeface="Calibri" panose="020F0502020204030204" pitchFamily="34" charset="0"/>
              <a:cs typeface="Calibri" panose="020F0502020204030204" pitchFamily="34" charset="0"/>
              <a:sym typeface="+mn-ea"/>
            </a:endParaRPr>
          </a:p>
        </p:txBody>
      </p:sp>
      <p:sp>
        <p:nvSpPr>
          <p:cNvPr id="10" name="Freeform 10"/>
          <p:cNvSpPr/>
          <p:nvPr/>
        </p:nvSpPr>
        <p:spPr>
          <a:xfrm>
            <a:off x="3143628" y="5819730"/>
            <a:ext cx="674591" cy="816872"/>
          </a:xfrm>
          <a:custGeom>
            <a:avLst/>
            <a:gdLst/>
            <a:ahLst/>
            <a:cxnLst/>
            <a:rect l="l" t="t" r="r" b="b"/>
            <a:pathLst>
              <a:path w="719564" h="871330">
                <a:moveTo>
                  <a:pt x="0" y="0"/>
                </a:moveTo>
                <a:lnTo>
                  <a:pt x="719564" y="0"/>
                </a:lnTo>
                <a:lnTo>
                  <a:pt x="719564" y="871331"/>
                </a:lnTo>
                <a:lnTo>
                  <a:pt x="0" y="871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flipH="1">
            <a:off x="145446" y="4047503"/>
            <a:ext cx="1747051" cy="2956548"/>
          </a:xfrm>
          <a:custGeom>
            <a:avLst/>
            <a:gdLst/>
            <a:ahLst/>
            <a:cxnLst/>
            <a:rect l="l" t="t" r="r" b="b"/>
            <a:pathLst>
              <a:path w="1863521" h="3153651">
                <a:moveTo>
                  <a:pt x="1863521" y="0"/>
                </a:moveTo>
                <a:lnTo>
                  <a:pt x="0" y="0"/>
                </a:lnTo>
                <a:lnTo>
                  <a:pt x="0" y="3153651"/>
                </a:lnTo>
                <a:lnTo>
                  <a:pt x="1863521" y="3153651"/>
                </a:lnTo>
                <a:lnTo>
                  <a:pt x="186352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480060" y="155575"/>
            <a:ext cx="2248535" cy="3009265"/>
          </a:xfrm>
          <a:custGeom>
            <a:avLst/>
            <a:gdLst/>
            <a:ahLst/>
            <a:cxnLst/>
            <a:rect l="l" t="t" r="r" b="b"/>
            <a:pathLst>
              <a:path w="2941412" h="3736205">
                <a:moveTo>
                  <a:pt x="0" y="0"/>
                </a:moveTo>
                <a:lnTo>
                  <a:pt x="2941412" y="0"/>
                </a:lnTo>
                <a:lnTo>
                  <a:pt x="2941412" y="3736205"/>
                </a:lnTo>
                <a:lnTo>
                  <a:pt x="0" y="37362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0594908" y="4569492"/>
            <a:ext cx="1471245" cy="2688321"/>
          </a:xfrm>
          <a:custGeom>
            <a:avLst/>
            <a:gdLst/>
            <a:ahLst/>
            <a:cxnLst/>
            <a:rect l="l" t="t" r="r" b="b"/>
            <a:pathLst>
              <a:path w="1569328" h="2867542">
                <a:moveTo>
                  <a:pt x="0" y="0"/>
                </a:moveTo>
                <a:lnTo>
                  <a:pt x="1569327" y="0"/>
                </a:lnTo>
                <a:lnTo>
                  <a:pt x="1569327" y="2867542"/>
                </a:lnTo>
                <a:lnTo>
                  <a:pt x="0" y="2867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2335197">
            <a:off x="2967035" y="6183315"/>
            <a:ext cx="1028574" cy="1541461"/>
          </a:xfrm>
          <a:custGeom>
            <a:avLst/>
            <a:gdLst/>
            <a:ahLst/>
            <a:cxnLst/>
            <a:rect l="l" t="t" r="r" b="b"/>
            <a:pathLst>
              <a:path w="1097146" h="1644225">
                <a:moveTo>
                  <a:pt x="0" y="0"/>
                </a:moveTo>
                <a:lnTo>
                  <a:pt x="1097147" y="0"/>
                </a:lnTo>
                <a:lnTo>
                  <a:pt x="1097147" y="1644225"/>
                </a:lnTo>
                <a:lnTo>
                  <a:pt x="0" y="16442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6154386" y="6846481"/>
            <a:ext cx="2029187" cy="933426"/>
          </a:xfrm>
          <a:custGeom>
            <a:avLst/>
            <a:gdLst/>
            <a:ahLst/>
            <a:cxnLst/>
            <a:rect l="l" t="t" r="r" b="b"/>
            <a:pathLst>
              <a:path w="2164466" h="995654">
                <a:moveTo>
                  <a:pt x="0" y="0"/>
                </a:moveTo>
                <a:lnTo>
                  <a:pt x="2164466" y="0"/>
                </a:lnTo>
                <a:lnTo>
                  <a:pt x="2164466" y="995654"/>
                </a:lnTo>
                <a:lnTo>
                  <a:pt x="0" y="9956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rot="1077624">
            <a:off x="9065869" y="241226"/>
            <a:ext cx="765427" cy="1328027"/>
          </a:xfrm>
          <a:custGeom>
            <a:avLst/>
            <a:gdLst/>
            <a:ahLst/>
            <a:cxnLst/>
            <a:rect l="l" t="t" r="r" b="b"/>
            <a:pathLst>
              <a:path w="816455" h="1416562">
                <a:moveTo>
                  <a:pt x="0" y="0"/>
                </a:moveTo>
                <a:lnTo>
                  <a:pt x="816455" y="0"/>
                </a:lnTo>
                <a:lnTo>
                  <a:pt x="816455" y="1416561"/>
                </a:lnTo>
                <a:lnTo>
                  <a:pt x="0" y="14165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2838371" y="1386870"/>
            <a:ext cx="876854" cy="755689"/>
          </a:xfrm>
          <a:custGeom>
            <a:avLst/>
            <a:gdLst/>
            <a:ahLst/>
            <a:cxnLst/>
            <a:rect l="l" t="t" r="r" b="b"/>
            <a:pathLst>
              <a:path w="935311" h="806068">
                <a:moveTo>
                  <a:pt x="0" y="0"/>
                </a:moveTo>
                <a:lnTo>
                  <a:pt x="935311" y="0"/>
                </a:lnTo>
                <a:lnTo>
                  <a:pt x="935311" y="806068"/>
                </a:lnTo>
                <a:lnTo>
                  <a:pt x="0" y="8060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a:off x="2166964" y="-48342"/>
            <a:ext cx="1342812" cy="1468283"/>
          </a:xfrm>
          <a:custGeom>
            <a:avLst/>
            <a:gdLst/>
            <a:ahLst/>
            <a:cxnLst/>
            <a:rect l="l" t="t" r="r" b="b"/>
            <a:pathLst>
              <a:path w="1432333" h="1566169">
                <a:moveTo>
                  <a:pt x="0" y="0"/>
                </a:moveTo>
                <a:lnTo>
                  <a:pt x="1432333" y="0"/>
                </a:lnTo>
                <a:lnTo>
                  <a:pt x="1432333" y="1566170"/>
                </a:lnTo>
                <a:lnTo>
                  <a:pt x="0" y="15661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TextBox 20"/>
          <p:cNvSpPr txBox="1"/>
          <p:nvPr/>
        </p:nvSpPr>
        <p:spPr>
          <a:xfrm>
            <a:off x="3170179" y="318647"/>
            <a:ext cx="5709585" cy="705321"/>
          </a:xfrm>
          <a:prstGeom prst="rect">
            <a:avLst/>
          </a:prstGeom>
        </p:spPr>
        <p:txBody>
          <a:bodyPr lIns="0" tIns="0" rIns="0" bIns="0" rtlCol="0" anchor="t">
            <a:spAutoFit/>
          </a:bodyPr>
          <a:lstStyle/>
          <a:p>
            <a:pPr algn="ctr" defTabSz="857250">
              <a:lnSpc>
                <a:spcPts val="5530"/>
              </a:lnSpc>
            </a:pPr>
            <a:r>
              <a:rPr lang="en-US" sz="5120" b="1" dirty="0">
                <a:solidFill>
                  <a:srgbClr val="134B70"/>
                </a:solidFill>
                <a:latin typeface="Dynapuff Bold"/>
                <a:ea typeface="Dynapuff Bold"/>
                <a:cs typeface="Dynapuff Bold"/>
                <a:sym typeface="Dynapuff Bold"/>
              </a:rPr>
              <a:t>TOURISM CLUB</a:t>
            </a:r>
            <a:endParaRPr lang="en-US" sz="5120" b="1" dirty="0">
              <a:solidFill>
                <a:srgbClr val="134B70"/>
              </a:solidFill>
              <a:latin typeface="Dynapuff Bold"/>
              <a:ea typeface="Dynapuff Bold"/>
              <a:cs typeface="Dynapuff Bold"/>
              <a:sym typeface="Dynapuff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2" name="Freeform 2"/>
          <p:cNvSpPr/>
          <p:nvPr/>
        </p:nvSpPr>
        <p:spPr>
          <a:xfrm>
            <a:off x="8715144" y="-197907"/>
            <a:ext cx="4701668" cy="6098861"/>
          </a:xfrm>
          <a:custGeom>
            <a:avLst/>
            <a:gdLst/>
            <a:ahLst/>
            <a:cxnLst/>
            <a:rect l="l" t="t" r="r" b="b"/>
            <a:pathLst>
              <a:path w="5015112" h="6505452">
                <a:moveTo>
                  <a:pt x="0" y="0"/>
                </a:moveTo>
                <a:lnTo>
                  <a:pt x="5015112" y="0"/>
                </a:lnTo>
                <a:lnTo>
                  <a:pt x="5015112" y="6505452"/>
                </a:lnTo>
                <a:lnTo>
                  <a:pt x="0" y="650545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558885" y="4914296"/>
            <a:ext cx="11074231" cy="3444614"/>
            <a:chOff x="0" y="0"/>
            <a:chExt cx="4375005" cy="1360835"/>
          </a:xfrm>
        </p:grpSpPr>
        <p:sp>
          <p:nvSpPr>
            <p:cNvPr id="4" name="Freeform 4"/>
            <p:cNvSpPr/>
            <p:nvPr/>
          </p:nvSpPr>
          <p:spPr>
            <a:xfrm>
              <a:off x="0" y="0"/>
              <a:ext cx="4375005" cy="1360835"/>
            </a:xfrm>
            <a:custGeom>
              <a:avLst/>
              <a:gdLst/>
              <a:ahLst/>
              <a:cxnLst/>
              <a:rect l="l" t="t" r="r" b="b"/>
              <a:pathLst>
                <a:path w="4375005" h="1360835">
                  <a:moveTo>
                    <a:pt x="2187502" y="0"/>
                  </a:moveTo>
                  <a:cubicBezTo>
                    <a:pt x="979378" y="0"/>
                    <a:pt x="0" y="304633"/>
                    <a:pt x="0" y="680418"/>
                  </a:cubicBezTo>
                  <a:cubicBezTo>
                    <a:pt x="0" y="1056202"/>
                    <a:pt x="979378" y="1360835"/>
                    <a:pt x="2187502" y="1360835"/>
                  </a:cubicBezTo>
                  <a:cubicBezTo>
                    <a:pt x="3395626" y="1360835"/>
                    <a:pt x="4375005" y="1056202"/>
                    <a:pt x="4375005" y="680418"/>
                  </a:cubicBezTo>
                  <a:cubicBezTo>
                    <a:pt x="4375005" y="304633"/>
                    <a:pt x="3395626" y="0"/>
                    <a:pt x="2187502" y="0"/>
                  </a:cubicBezTo>
                  <a:close/>
                </a:path>
              </a:pathLst>
            </a:custGeom>
            <a:solidFill>
              <a:srgbClr val="9ABC64"/>
            </a:solidFill>
          </p:spPr>
        </p:sp>
        <p:sp>
          <p:nvSpPr>
            <p:cNvPr id="5" name="TextBox 5"/>
            <p:cNvSpPr txBox="1"/>
            <p:nvPr/>
          </p:nvSpPr>
          <p:spPr>
            <a:xfrm>
              <a:off x="410157" y="99003"/>
              <a:ext cx="3554691" cy="1134254"/>
            </a:xfrm>
            <a:prstGeom prst="rect">
              <a:avLst/>
            </a:prstGeom>
          </p:spPr>
          <p:txBody>
            <a:bodyPr lIns="47625" tIns="47625" rIns="47625" bIns="47625" rtlCol="0" anchor="ctr"/>
            <a:lstStyle/>
            <a:p>
              <a:pPr algn="ctr" defTabSz="857250">
                <a:lnSpc>
                  <a:spcPts val="1840"/>
                </a:lnSpc>
              </a:pPr>
              <a:endParaRPr sz="1690">
                <a:solidFill>
                  <a:prstClr val="black"/>
                </a:solidFill>
                <a:latin typeface="Calibri" panose="020F0502020204030204"/>
              </a:endParaRPr>
            </a:p>
          </p:txBody>
        </p:sp>
      </p:grpSp>
      <p:grpSp>
        <p:nvGrpSpPr>
          <p:cNvPr id="6" name="Group 6"/>
          <p:cNvGrpSpPr/>
          <p:nvPr/>
        </p:nvGrpSpPr>
        <p:grpSpPr>
          <a:xfrm>
            <a:off x="1038225" y="935990"/>
            <a:ext cx="10594975" cy="5478780"/>
            <a:chOff x="-248301" y="-269256"/>
            <a:chExt cx="3324548" cy="1903045"/>
          </a:xfrm>
        </p:grpSpPr>
        <p:sp>
          <p:nvSpPr>
            <p:cNvPr id="7" name="Freeform 7"/>
            <p:cNvSpPr/>
            <p:nvPr/>
          </p:nvSpPr>
          <p:spPr>
            <a:xfrm>
              <a:off x="-248301" y="-29004"/>
              <a:ext cx="3065733" cy="1662793"/>
            </a:xfrm>
            <a:custGeom>
              <a:avLst/>
              <a:gdLst/>
              <a:ahLst/>
              <a:cxnLst/>
              <a:rect l="l" t="t" r="r" b="b"/>
              <a:pathLst>
                <a:path w="2677106" h="1568266">
                  <a:moveTo>
                    <a:pt x="40063" y="0"/>
                  </a:moveTo>
                  <a:lnTo>
                    <a:pt x="2637042" y="0"/>
                  </a:lnTo>
                  <a:cubicBezTo>
                    <a:pt x="2659169" y="0"/>
                    <a:pt x="2677106" y="17937"/>
                    <a:pt x="2677106" y="40063"/>
                  </a:cubicBezTo>
                  <a:lnTo>
                    <a:pt x="2677106" y="1528202"/>
                  </a:lnTo>
                  <a:cubicBezTo>
                    <a:pt x="2677106" y="1550329"/>
                    <a:pt x="2659169" y="1568266"/>
                    <a:pt x="2637042" y="1568266"/>
                  </a:cubicBezTo>
                  <a:lnTo>
                    <a:pt x="40063" y="1568266"/>
                  </a:lnTo>
                  <a:cubicBezTo>
                    <a:pt x="17937" y="1568266"/>
                    <a:pt x="0" y="1550329"/>
                    <a:pt x="0" y="1528202"/>
                  </a:cubicBezTo>
                  <a:lnTo>
                    <a:pt x="0" y="40063"/>
                  </a:lnTo>
                  <a:cubicBezTo>
                    <a:pt x="0" y="17937"/>
                    <a:pt x="17937" y="0"/>
                    <a:pt x="40063" y="0"/>
                  </a:cubicBezTo>
                  <a:close/>
                </a:path>
              </a:pathLst>
            </a:custGeom>
            <a:solidFill>
              <a:srgbClr val="F2BE5C"/>
            </a:solidFill>
          </p:spPr>
        </p:sp>
        <p:sp>
          <p:nvSpPr>
            <p:cNvPr id="8" name="TextBox 8"/>
            <p:cNvSpPr txBox="1"/>
            <p:nvPr/>
          </p:nvSpPr>
          <p:spPr>
            <a:xfrm>
              <a:off x="228855" y="-269256"/>
              <a:ext cx="2847392" cy="1717193"/>
            </a:xfrm>
            <a:prstGeom prst="rect">
              <a:avLst/>
            </a:prstGeom>
          </p:spPr>
          <p:txBody>
            <a:bodyPr lIns="47625" tIns="47625" rIns="47625" bIns="47625" rtlCol="0" anchor="ctr"/>
            <a:lstStyle/>
            <a:p>
              <a:pPr algn="ctr" defTabSz="857250">
                <a:lnSpc>
                  <a:spcPts val="1840"/>
                </a:lnSpc>
                <a:spcBef>
                  <a:spcPct val="0"/>
                </a:spcBef>
              </a:pPr>
              <a:endParaRPr sz="1690">
                <a:solidFill>
                  <a:prstClr val="black"/>
                </a:solidFill>
                <a:latin typeface="Calibri" panose="020F0502020204030204"/>
              </a:endParaRPr>
            </a:p>
          </p:txBody>
        </p:sp>
      </p:grpSp>
      <p:sp>
        <p:nvSpPr>
          <p:cNvPr id="9" name="TextBox 9"/>
          <p:cNvSpPr txBox="1"/>
          <p:nvPr/>
        </p:nvSpPr>
        <p:spPr>
          <a:xfrm>
            <a:off x="1892300" y="1654810"/>
            <a:ext cx="9269095" cy="5767070"/>
          </a:xfrm>
          <a:prstGeom prst="rect">
            <a:avLst/>
          </a:prstGeom>
        </p:spPr>
        <p:txBody>
          <a:bodyPr lIns="0" tIns="0" rIns="0" bIns="0" rtlCol="0" anchor="t">
            <a:noAutofit/>
          </a:bodyPr>
          <a:lstStyle/>
          <a:p>
            <a:pPr algn="l">
              <a:lnSpc>
                <a:spcPct val="150000"/>
              </a:lnSpc>
            </a:pPr>
            <a:r>
              <a:rPr lang="en-US" sz="2400" b="1" dirty="0">
                <a:solidFill>
                  <a:srgbClr val="7030A0"/>
                </a:solidFill>
                <a:latin typeface="Calibri" panose="020F0502020204030204" pitchFamily="34" charset="0"/>
                <a:cs typeface="Calibri" panose="020F0502020204030204" pitchFamily="34" charset="0"/>
                <a:sym typeface="+mn-ea"/>
              </a:rPr>
              <a:t>WEEK 4                     Class IX A&amp;C            DATE  :27.11.24</a:t>
            </a:r>
            <a:endParaRPr lang="en-US" sz="2400" b="1"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Topic : </a:t>
            </a:r>
            <a:r>
              <a:rPr lang="en-US" sz="2400" dirty="0">
                <a:solidFill>
                  <a:srgbClr val="7030A0"/>
                </a:solidFill>
                <a:latin typeface="Calibri" panose="020F0502020204030204" pitchFamily="34" charset="0"/>
                <a:cs typeface="Calibri" panose="020F0502020204030204" pitchFamily="34" charset="0"/>
                <a:sym typeface="+mn-ea"/>
              </a:rPr>
              <a:t>Media &amp; Public relations.</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Activity:</a:t>
            </a:r>
            <a:r>
              <a:rPr lang="en-US" sz="2400" b="1" dirty="0">
                <a:solidFill>
                  <a:srgbClr val="7030A0"/>
                </a:solidFill>
                <a:latin typeface="Calibri" panose="020F0502020204030204" pitchFamily="34" charset="0"/>
                <a:cs typeface="Calibri" panose="020F0502020204030204" pitchFamily="34" charset="0"/>
                <a:sym typeface="+mn-ea"/>
              </a:rPr>
              <a:t> </a:t>
            </a:r>
            <a:r>
              <a:rPr lang="en-US" sz="2400" dirty="0">
                <a:solidFill>
                  <a:srgbClr val="7030A0"/>
                </a:solidFill>
                <a:latin typeface="Calibri" panose="020F0502020204030204" pitchFamily="34" charset="0"/>
                <a:cs typeface="Calibri" panose="020F0502020204030204" pitchFamily="34" charset="0"/>
                <a:sym typeface="+mn-ea"/>
              </a:rPr>
              <a:t>Importance of Media in Yuva Tourism.</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rgbClr val="7030A0"/>
                </a:solidFill>
                <a:latin typeface="Calibri" panose="020F0502020204030204" pitchFamily="34" charset="0"/>
                <a:cs typeface="Calibri" panose="020F0502020204030204" pitchFamily="34" charset="0"/>
                <a:sym typeface="+mn-ea"/>
              </a:rPr>
              <a:t>Learning Outcome</a:t>
            </a:r>
            <a:r>
              <a:rPr lang="en-US" sz="2400" b="1" dirty="0">
                <a:solidFill>
                  <a:srgbClr val="7030A0"/>
                </a:solidFill>
                <a:latin typeface="Calibri" panose="020F0502020204030204" pitchFamily="34" charset="0"/>
                <a:cs typeface="Calibri" panose="020F0502020204030204" pitchFamily="34" charset="0"/>
                <a:sym typeface="+mn-ea"/>
              </a:rPr>
              <a:t>:</a:t>
            </a:r>
            <a:r>
              <a:rPr lang="en-US" sz="2400" dirty="0">
                <a:solidFill>
                  <a:srgbClr val="7030A0"/>
                </a:solidFill>
                <a:latin typeface="Calibri" panose="020F0502020204030204" pitchFamily="34" charset="0"/>
                <a:cs typeface="Calibri" panose="020F0502020204030204" pitchFamily="34" charset="0"/>
                <a:sym typeface="+mn-ea"/>
              </a:rPr>
              <a:t>learners will pass on information about activities</a:t>
            </a:r>
            <a:endParaRPr lang="en-US" sz="2400" dirty="0">
              <a:solidFill>
                <a:srgbClr val="7030A0"/>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rgbClr val="7030A0"/>
                </a:solidFill>
                <a:latin typeface="Calibri" panose="020F0502020204030204" pitchFamily="34" charset="0"/>
                <a:cs typeface="Calibri" panose="020F0502020204030204" pitchFamily="34" charset="0"/>
                <a:sym typeface="+mn-ea"/>
              </a:rPr>
              <a:t>involving immediate community to local media.</a:t>
            </a:r>
            <a:endParaRPr lang="en-US" sz="2400" dirty="0">
              <a:solidFill>
                <a:srgbClr val="7030A0"/>
              </a:solidFill>
              <a:latin typeface="Calibri" panose="020F0502020204030204" pitchFamily="34" charset="0"/>
              <a:cs typeface="Calibri" panose="020F0502020204030204" pitchFamily="34" charset="0"/>
              <a:sym typeface="+mn-ea"/>
            </a:endParaRPr>
          </a:p>
        </p:txBody>
      </p:sp>
      <p:sp>
        <p:nvSpPr>
          <p:cNvPr id="10" name="Freeform 10"/>
          <p:cNvSpPr/>
          <p:nvPr/>
        </p:nvSpPr>
        <p:spPr>
          <a:xfrm>
            <a:off x="3143628" y="5819730"/>
            <a:ext cx="674591" cy="816872"/>
          </a:xfrm>
          <a:custGeom>
            <a:avLst/>
            <a:gdLst/>
            <a:ahLst/>
            <a:cxnLst/>
            <a:rect l="l" t="t" r="r" b="b"/>
            <a:pathLst>
              <a:path w="719564" h="871330">
                <a:moveTo>
                  <a:pt x="0" y="0"/>
                </a:moveTo>
                <a:lnTo>
                  <a:pt x="719564" y="0"/>
                </a:lnTo>
                <a:lnTo>
                  <a:pt x="719564" y="871331"/>
                </a:lnTo>
                <a:lnTo>
                  <a:pt x="0" y="871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flipH="1">
            <a:off x="145446" y="4047503"/>
            <a:ext cx="1747051" cy="2956548"/>
          </a:xfrm>
          <a:custGeom>
            <a:avLst/>
            <a:gdLst/>
            <a:ahLst/>
            <a:cxnLst/>
            <a:rect l="l" t="t" r="r" b="b"/>
            <a:pathLst>
              <a:path w="1863521" h="3153651">
                <a:moveTo>
                  <a:pt x="1863521" y="0"/>
                </a:moveTo>
                <a:lnTo>
                  <a:pt x="0" y="0"/>
                </a:lnTo>
                <a:lnTo>
                  <a:pt x="0" y="3153651"/>
                </a:lnTo>
                <a:lnTo>
                  <a:pt x="1863521" y="3153651"/>
                </a:lnTo>
                <a:lnTo>
                  <a:pt x="186352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480060" y="155575"/>
            <a:ext cx="2248535" cy="3009265"/>
          </a:xfrm>
          <a:custGeom>
            <a:avLst/>
            <a:gdLst/>
            <a:ahLst/>
            <a:cxnLst/>
            <a:rect l="l" t="t" r="r" b="b"/>
            <a:pathLst>
              <a:path w="2941412" h="3736205">
                <a:moveTo>
                  <a:pt x="0" y="0"/>
                </a:moveTo>
                <a:lnTo>
                  <a:pt x="2941412" y="0"/>
                </a:lnTo>
                <a:lnTo>
                  <a:pt x="2941412" y="3736205"/>
                </a:lnTo>
                <a:lnTo>
                  <a:pt x="0" y="37362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9972675" y="5819775"/>
            <a:ext cx="781050" cy="1924050"/>
          </a:xfrm>
          <a:custGeom>
            <a:avLst/>
            <a:gdLst/>
            <a:ahLst/>
            <a:cxnLst/>
            <a:rect l="l" t="t" r="r" b="b"/>
            <a:pathLst>
              <a:path w="1569328" h="2867542">
                <a:moveTo>
                  <a:pt x="0" y="0"/>
                </a:moveTo>
                <a:lnTo>
                  <a:pt x="1569327" y="0"/>
                </a:lnTo>
                <a:lnTo>
                  <a:pt x="1569327" y="2867542"/>
                </a:lnTo>
                <a:lnTo>
                  <a:pt x="0" y="2867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2335197">
            <a:off x="4254500" y="6920865"/>
            <a:ext cx="700405" cy="1313180"/>
          </a:xfrm>
          <a:custGeom>
            <a:avLst/>
            <a:gdLst/>
            <a:ahLst/>
            <a:cxnLst/>
            <a:rect l="l" t="t" r="r" b="b"/>
            <a:pathLst>
              <a:path w="1097146" h="1644225">
                <a:moveTo>
                  <a:pt x="0" y="0"/>
                </a:moveTo>
                <a:lnTo>
                  <a:pt x="1097147" y="0"/>
                </a:lnTo>
                <a:lnTo>
                  <a:pt x="1097147" y="1644225"/>
                </a:lnTo>
                <a:lnTo>
                  <a:pt x="0" y="16442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6154386" y="6846481"/>
            <a:ext cx="2029187" cy="933426"/>
          </a:xfrm>
          <a:custGeom>
            <a:avLst/>
            <a:gdLst/>
            <a:ahLst/>
            <a:cxnLst/>
            <a:rect l="l" t="t" r="r" b="b"/>
            <a:pathLst>
              <a:path w="2164466" h="995654">
                <a:moveTo>
                  <a:pt x="0" y="0"/>
                </a:moveTo>
                <a:lnTo>
                  <a:pt x="2164466" y="0"/>
                </a:lnTo>
                <a:lnTo>
                  <a:pt x="2164466" y="995654"/>
                </a:lnTo>
                <a:lnTo>
                  <a:pt x="0" y="9956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rot="1077624">
            <a:off x="9065869" y="241226"/>
            <a:ext cx="765427" cy="1328027"/>
          </a:xfrm>
          <a:custGeom>
            <a:avLst/>
            <a:gdLst/>
            <a:ahLst/>
            <a:cxnLst/>
            <a:rect l="l" t="t" r="r" b="b"/>
            <a:pathLst>
              <a:path w="816455" h="1416562">
                <a:moveTo>
                  <a:pt x="0" y="0"/>
                </a:moveTo>
                <a:lnTo>
                  <a:pt x="816455" y="0"/>
                </a:lnTo>
                <a:lnTo>
                  <a:pt x="816455" y="1416561"/>
                </a:lnTo>
                <a:lnTo>
                  <a:pt x="0" y="14165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3818176" y="871885"/>
            <a:ext cx="876854" cy="755689"/>
          </a:xfrm>
          <a:custGeom>
            <a:avLst/>
            <a:gdLst/>
            <a:ahLst/>
            <a:cxnLst/>
            <a:rect l="l" t="t" r="r" b="b"/>
            <a:pathLst>
              <a:path w="935311" h="806068">
                <a:moveTo>
                  <a:pt x="0" y="0"/>
                </a:moveTo>
                <a:lnTo>
                  <a:pt x="935311" y="0"/>
                </a:lnTo>
                <a:lnTo>
                  <a:pt x="935311" y="806068"/>
                </a:lnTo>
                <a:lnTo>
                  <a:pt x="0" y="8060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a:off x="2166964" y="-48342"/>
            <a:ext cx="1342812" cy="1468283"/>
          </a:xfrm>
          <a:custGeom>
            <a:avLst/>
            <a:gdLst/>
            <a:ahLst/>
            <a:cxnLst/>
            <a:rect l="l" t="t" r="r" b="b"/>
            <a:pathLst>
              <a:path w="1432333" h="1566169">
                <a:moveTo>
                  <a:pt x="0" y="0"/>
                </a:moveTo>
                <a:lnTo>
                  <a:pt x="1432333" y="0"/>
                </a:lnTo>
                <a:lnTo>
                  <a:pt x="1432333" y="1566170"/>
                </a:lnTo>
                <a:lnTo>
                  <a:pt x="0" y="15661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TextBox 20"/>
          <p:cNvSpPr txBox="1"/>
          <p:nvPr/>
        </p:nvSpPr>
        <p:spPr>
          <a:xfrm>
            <a:off x="3170179" y="318647"/>
            <a:ext cx="5709585" cy="705321"/>
          </a:xfrm>
          <a:prstGeom prst="rect">
            <a:avLst/>
          </a:prstGeom>
        </p:spPr>
        <p:txBody>
          <a:bodyPr lIns="0" tIns="0" rIns="0" bIns="0" rtlCol="0" anchor="t">
            <a:spAutoFit/>
          </a:bodyPr>
          <a:lstStyle/>
          <a:p>
            <a:pPr algn="ctr" defTabSz="857250">
              <a:lnSpc>
                <a:spcPts val="5530"/>
              </a:lnSpc>
            </a:pPr>
            <a:r>
              <a:rPr lang="en-US" sz="5120" b="1" dirty="0">
                <a:solidFill>
                  <a:srgbClr val="134B70"/>
                </a:solidFill>
                <a:latin typeface="Dynapuff Bold"/>
                <a:ea typeface="Dynapuff Bold"/>
                <a:cs typeface="Dynapuff Bold"/>
                <a:sym typeface="Dynapuff Bold"/>
              </a:rPr>
              <a:t>TOURISM CLUB</a:t>
            </a:r>
            <a:endParaRPr lang="en-US" sz="5120" b="1" dirty="0">
              <a:solidFill>
                <a:srgbClr val="134B70"/>
              </a:solidFill>
              <a:latin typeface="Dynapuff Bold"/>
              <a:ea typeface="Dynapuff Bold"/>
              <a:cs typeface="Dynapuff Bold"/>
              <a:sym typeface="Dynapuff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076760" h="8046141">
                <a:moveTo>
                  <a:pt x="0" y="0"/>
                </a:moveTo>
                <a:lnTo>
                  <a:pt x="12076760" y="0"/>
                </a:lnTo>
                <a:lnTo>
                  <a:pt x="12076760" y="8046141"/>
                </a:lnTo>
                <a:lnTo>
                  <a:pt x="0" y="8046141"/>
                </a:lnTo>
                <a:lnTo>
                  <a:pt x="0" y="0"/>
                </a:lnTo>
                <a:close/>
              </a:path>
            </a:pathLst>
          </a:custGeom>
          <a:blipFill>
            <a:blip r:embed="rId1"/>
            <a:stretch>
              <a:fillRect/>
            </a:stretch>
          </a:blipFill>
        </p:spPr>
      </p:sp>
      <p:sp>
        <p:nvSpPr>
          <p:cNvPr id="3" name="TextBox 3"/>
          <p:cNvSpPr txBox="1"/>
          <p:nvPr/>
        </p:nvSpPr>
        <p:spPr>
          <a:xfrm>
            <a:off x="0" y="1124585"/>
            <a:ext cx="9391650" cy="4645025"/>
          </a:xfrm>
          <a:prstGeom prst="rect">
            <a:avLst/>
          </a:prstGeom>
        </p:spPr>
        <p:txBody>
          <a:bodyPr wrap="square" lIns="0" tIns="0" rIns="0" bIns="0" rtlCol="0" anchor="t">
            <a:noAutofit/>
          </a:bodyPr>
          <a:lstStyle/>
          <a:p>
            <a:pPr algn="l">
              <a:lnSpc>
                <a:spcPct val="150000"/>
              </a:lnSpc>
            </a:pPr>
            <a:r>
              <a:rPr lang="en-US" sz="2400" b="1" dirty="0">
                <a:solidFill>
                  <a:schemeClr val="bg1"/>
                </a:solidFill>
                <a:latin typeface="Calibri" panose="020F0502020204030204" pitchFamily="34" charset="0"/>
                <a:cs typeface="Calibri" panose="020F0502020204030204" pitchFamily="34" charset="0"/>
                <a:sym typeface="+mn-ea"/>
              </a:rPr>
              <a:t>WEEK 1                                 Class IV B                             DATE  :6.11.24</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Topic :</a:t>
            </a:r>
            <a:r>
              <a:rPr lang="en-US" sz="2400" b="1" dirty="0">
                <a:solidFill>
                  <a:schemeClr val="bg1"/>
                </a:solidFill>
                <a:latin typeface="Calibri" panose="020F0502020204030204" pitchFamily="34" charset="0"/>
                <a:cs typeface="Calibri" panose="020F0502020204030204" pitchFamily="34" charset="0"/>
                <a:sym typeface="+mn-ea"/>
              </a:rPr>
              <a:t> Story Telling session- 1- Stories behind the famous paintings in</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dirty="0">
                <a:solidFill>
                  <a:schemeClr val="bg1"/>
                </a:solidFill>
                <a:latin typeface="Calibri" panose="020F0502020204030204" pitchFamily="34" charset="0"/>
                <a:cs typeface="Calibri" panose="020F0502020204030204" pitchFamily="34" charset="0"/>
                <a:sym typeface="+mn-ea"/>
              </a:rPr>
              <a:t>the world.</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Activity:  </a:t>
            </a:r>
            <a:r>
              <a:rPr lang="en-US" sz="2400" b="1" dirty="0">
                <a:solidFill>
                  <a:schemeClr val="bg1"/>
                </a:solidFill>
                <a:latin typeface="Calibri" panose="020F0502020204030204" pitchFamily="34" charset="0"/>
                <a:cs typeface="Calibri" panose="020F0502020204030204" pitchFamily="34" charset="0"/>
                <a:sym typeface="+mn-ea"/>
              </a:rPr>
              <a:t>Children’s are asked to tell story about the famous paintings in the world</a:t>
            </a:r>
            <a:r>
              <a:rPr lang="en-US" sz="2400" b="1" u="sng" dirty="0">
                <a:solidFill>
                  <a:schemeClr val="bg1"/>
                </a:solidFill>
                <a:latin typeface="Calibri" panose="020F0502020204030204" pitchFamily="34" charset="0"/>
                <a:cs typeface="Calibri" panose="020F0502020204030204" pitchFamily="34" charset="0"/>
                <a:sym typeface="+mn-ea"/>
              </a:rPr>
              <a:t>.</a:t>
            </a:r>
            <a:endParaRPr lang="en-US" sz="2400" b="1" u="sng"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Learning Outcome</a:t>
            </a:r>
            <a:r>
              <a:rPr lang="en-US" sz="2400" b="1" dirty="0">
                <a:solidFill>
                  <a:schemeClr val="bg1"/>
                </a:solidFill>
                <a:latin typeface="Calibri" panose="020F0502020204030204" pitchFamily="34" charset="0"/>
                <a:cs typeface="Calibri" panose="020F0502020204030204" pitchFamily="34" charset="0"/>
                <a:sym typeface="+mn-ea"/>
              </a:rPr>
              <a:t>:Children will use imagination and  creativity. It increases verbal proficiency. Encourage active participation.</a:t>
            </a:r>
            <a:endParaRPr lang="en-US" sz="2400" b="1" dirty="0">
              <a:solidFill>
                <a:schemeClr val="bg1"/>
              </a:solidFill>
              <a:latin typeface="Calibri" panose="020F0502020204030204" pitchFamily="34" charset="0"/>
              <a:cs typeface="Calibri" panose="020F0502020204030204" pitchFamily="34" charset="0"/>
              <a:sym typeface="+mn-ea"/>
            </a:endParaRPr>
          </a:p>
        </p:txBody>
      </p:sp>
      <p:sp>
        <p:nvSpPr>
          <p:cNvPr id="4" name="TextBox 4"/>
          <p:cNvSpPr txBox="1"/>
          <p:nvPr/>
        </p:nvSpPr>
        <p:spPr>
          <a:xfrm>
            <a:off x="2659122" y="-107156"/>
            <a:ext cx="6873756" cy="924036"/>
          </a:xfrm>
          <a:prstGeom prst="rect">
            <a:avLst/>
          </a:prstGeom>
        </p:spPr>
        <p:txBody>
          <a:bodyPr lIns="0" tIns="0" rIns="0" bIns="0" rtlCol="0" anchor="t">
            <a:spAutoFit/>
          </a:bodyPr>
          <a:lstStyle/>
          <a:p>
            <a:pPr algn="ctr" defTabSz="857250">
              <a:lnSpc>
                <a:spcPts val="7875"/>
              </a:lnSpc>
              <a:spcBef>
                <a:spcPct val="0"/>
              </a:spcBef>
            </a:pPr>
            <a:r>
              <a:rPr lang="en-US" sz="5625" b="1" dirty="0">
                <a:solidFill>
                  <a:srgbClr val="B83B5E"/>
                </a:solidFill>
                <a:latin typeface="Canva Sans Bold"/>
                <a:ea typeface="Canva Sans Bold"/>
                <a:cs typeface="Canva Sans Bold"/>
                <a:sym typeface="Canva Sans Bold"/>
              </a:rPr>
              <a:t>HERITAGE CLUB</a:t>
            </a:r>
            <a:endParaRPr lang="en-US" sz="5625" b="1" dirty="0">
              <a:solidFill>
                <a:srgbClr val="B83B5E"/>
              </a:solidFill>
              <a:latin typeface="Canva Sans Bold"/>
              <a:ea typeface="Canva Sans Bold"/>
              <a:cs typeface="Canva Sans Bold"/>
              <a:sym typeface="Canva Sans Bold"/>
            </a:endParaRPr>
          </a:p>
        </p:txBody>
      </p:sp>
      <p:sp>
        <p:nvSpPr>
          <p:cNvPr id="5" name="Freeform 5"/>
          <p:cNvSpPr/>
          <p:nvPr/>
        </p:nvSpPr>
        <p:spPr>
          <a:xfrm>
            <a:off x="1115695" y="-152400"/>
            <a:ext cx="1543685" cy="1276985"/>
          </a:xfrm>
          <a:custGeom>
            <a:avLst/>
            <a:gdLst/>
            <a:ahLst/>
            <a:cxnLst/>
            <a:rect l="l" t="t" r="r" b="b"/>
            <a:pathLst>
              <a:path w="1799601" h="1498577">
                <a:moveTo>
                  <a:pt x="0" y="0"/>
                </a:moveTo>
                <a:lnTo>
                  <a:pt x="1799601" y="0"/>
                </a:lnTo>
                <a:lnTo>
                  <a:pt x="1799601" y="1498577"/>
                </a:lnTo>
                <a:lnTo>
                  <a:pt x="0" y="1498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076760" h="8046141">
                <a:moveTo>
                  <a:pt x="0" y="0"/>
                </a:moveTo>
                <a:lnTo>
                  <a:pt x="12076760" y="0"/>
                </a:lnTo>
                <a:lnTo>
                  <a:pt x="12076760" y="8046141"/>
                </a:lnTo>
                <a:lnTo>
                  <a:pt x="0" y="8046141"/>
                </a:lnTo>
                <a:lnTo>
                  <a:pt x="0" y="0"/>
                </a:lnTo>
                <a:close/>
              </a:path>
            </a:pathLst>
          </a:custGeom>
          <a:blipFill>
            <a:blip r:embed="rId1"/>
            <a:stretch>
              <a:fillRect/>
            </a:stretch>
          </a:blipFill>
        </p:spPr>
      </p:sp>
      <p:sp>
        <p:nvSpPr>
          <p:cNvPr id="3" name="TextBox 3"/>
          <p:cNvSpPr txBox="1"/>
          <p:nvPr/>
        </p:nvSpPr>
        <p:spPr>
          <a:xfrm>
            <a:off x="0" y="1124585"/>
            <a:ext cx="9391650" cy="4645025"/>
          </a:xfrm>
          <a:prstGeom prst="rect">
            <a:avLst/>
          </a:prstGeom>
        </p:spPr>
        <p:txBody>
          <a:bodyPr wrap="square" lIns="0" tIns="0" rIns="0" bIns="0" rtlCol="0" anchor="t">
            <a:noAutofit/>
          </a:bodyPr>
          <a:lstStyle/>
          <a:p>
            <a:pPr algn="l">
              <a:lnSpc>
                <a:spcPct val="150000"/>
              </a:lnSpc>
            </a:pPr>
            <a:r>
              <a:rPr lang="en-US" sz="2400" b="1" dirty="0">
                <a:solidFill>
                  <a:schemeClr val="bg1"/>
                </a:solidFill>
                <a:latin typeface="Calibri" panose="020F0502020204030204" pitchFamily="34" charset="0"/>
                <a:cs typeface="Calibri" panose="020F0502020204030204" pitchFamily="34" charset="0"/>
                <a:sym typeface="+mn-ea"/>
              </a:rPr>
              <a:t>WEEK 2                                 Class IV B                             DATE  :13.11.24</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Topic :</a:t>
            </a:r>
            <a:r>
              <a:rPr lang="en-US" sz="2400" b="1" dirty="0">
                <a:solidFill>
                  <a:schemeClr val="bg1"/>
                </a:solidFill>
                <a:latin typeface="Calibri" panose="020F0502020204030204" pitchFamily="34" charset="0"/>
                <a:cs typeface="Calibri" panose="020F0502020204030204" pitchFamily="34" charset="0"/>
                <a:sym typeface="+mn-ea"/>
              </a:rPr>
              <a:t> Story Telling session- 1- Stories behind the famous paintings in</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dirty="0">
                <a:solidFill>
                  <a:schemeClr val="bg1"/>
                </a:solidFill>
                <a:latin typeface="Calibri" panose="020F0502020204030204" pitchFamily="34" charset="0"/>
                <a:cs typeface="Calibri" panose="020F0502020204030204" pitchFamily="34" charset="0"/>
                <a:sym typeface="+mn-ea"/>
              </a:rPr>
              <a:t>the world.</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Activity:  </a:t>
            </a:r>
            <a:r>
              <a:rPr lang="en-US" sz="2400" b="1" dirty="0">
                <a:solidFill>
                  <a:schemeClr val="bg1"/>
                </a:solidFill>
                <a:latin typeface="Calibri" panose="020F0502020204030204" pitchFamily="34" charset="0"/>
                <a:cs typeface="Calibri" panose="020F0502020204030204" pitchFamily="34" charset="0"/>
                <a:sym typeface="+mn-ea"/>
              </a:rPr>
              <a:t>Children’s are asked to tell story about the famous paintings in the world</a:t>
            </a:r>
            <a:r>
              <a:rPr lang="en-US" sz="2400" b="1" u="sng" dirty="0">
                <a:solidFill>
                  <a:schemeClr val="bg1"/>
                </a:solidFill>
                <a:latin typeface="Calibri" panose="020F0502020204030204" pitchFamily="34" charset="0"/>
                <a:cs typeface="Calibri" panose="020F0502020204030204" pitchFamily="34" charset="0"/>
                <a:sym typeface="+mn-ea"/>
              </a:rPr>
              <a:t>.</a:t>
            </a:r>
            <a:endParaRPr lang="en-US" sz="2400" b="1" u="sng"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Learning Outcome</a:t>
            </a:r>
            <a:r>
              <a:rPr lang="en-US" sz="2400" b="1" dirty="0">
                <a:solidFill>
                  <a:schemeClr val="bg1"/>
                </a:solidFill>
                <a:latin typeface="Calibri" panose="020F0502020204030204" pitchFamily="34" charset="0"/>
                <a:cs typeface="Calibri" panose="020F0502020204030204" pitchFamily="34" charset="0"/>
                <a:sym typeface="+mn-ea"/>
              </a:rPr>
              <a:t>:Children will use imagination and  creativity. It increases verbal proficiency. Encourage active participation.</a:t>
            </a:r>
            <a:endParaRPr lang="en-US" sz="2400" b="1" dirty="0">
              <a:solidFill>
                <a:schemeClr val="bg1"/>
              </a:solidFill>
              <a:latin typeface="Calibri" panose="020F0502020204030204" pitchFamily="34" charset="0"/>
              <a:cs typeface="Calibri" panose="020F0502020204030204" pitchFamily="34" charset="0"/>
              <a:sym typeface="+mn-ea"/>
            </a:endParaRPr>
          </a:p>
        </p:txBody>
      </p:sp>
      <p:sp>
        <p:nvSpPr>
          <p:cNvPr id="4" name="TextBox 4"/>
          <p:cNvSpPr txBox="1"/>
          <p:nvPr/>
        </p:nvSpPr>
        <p:spPr>
          <a:xfrm>
            <a:off x="2659122" y="-107156"/>
            <a:ext cx="6873756" cy="924036"/>
          </a:xfrm>
          <a:prstGeom prst="rect">
            <a:avLst/>
          </a:prstGeom>
        </p:spPr>
        <p:txBody>
          <a:bodyPr lIns="0" tIns="0" rIns="0" bIns="0" rtlCol="0" anchor="t">
            <a:spAutoFit/>
          </a:bodyPr>
          <a:lstStyle/>
          <a:p>
            <a:pPr algn="ctr" defTabSz="857250">
              <a:lnSpc>
                <a:spcPts val="7875"/>
              </a:lnSpc>
              <a:spcBef>
                <a:spcPct val="0"/>
              </a:spcBef>
            </a:pPr>
            <a:r>
              <a:rPr lang="en-US" sz="5625" b="1" dirty="0">
                <a:solidFill>
                  <a:srgbClr val="B83B5E"/>
                </a:solidFill>
                <a:latin typeface="Canva Sans Bold"/>
                <a:ea typeface="Canva Sans Bold"/>
                <a:cs typeface="Canva Sans Bold"/>
                <a:sym typeface="Canva Sans Bold"/>
              </a:rPr>
              <a:t>HERITAGE CLUB</a:t>
            </a:r>
            <a:endParaRPr lang="en-US" sz="5625" b="1" dirty="0">
              <a:solidFill>
                <a:srgbClr val="B83B5E"/>
              </a:solidFill>
              <a:latin typeface="Canva Sans Bold"/>
              <a:ea typeface="Canva Sans Bold"/>
              <a:cs typeface="Canva Sans Bold"/>
              <a:sym typeface="Canva Sans Bold"/>
            </a:endParaRPr>
          </a:p>
        </p:txBody>
      </p:sp>
      <p:sp>
        <p:nvSpPr>
          <p:cNvPr id="5" name="Freeform 5"/>
          <p:cNvSpPr/>
          <p:nvPr/>
        </p:nvSpPr>
        <p:spPr>
          <a:xfrm>
            <a:off x="1115695" y="-152400"/>
            <a:ext cx="1543685" cy="1276985"/>
          </a:xfrm>
          <a:custGeom>
            <a:avLst/>
            <a:gdLst/>
            <a:ahLst/>
            <a:cxnLst/>
            <a:rect l="l" t="t" r="r" b="b"/>
            <a:pathLst>
              <a:path w="1799601" h="1498577">
                <a:moveTo>
                  <a:pt x="0" y="0"/>
                </a:moveTo>
                <a:lnTo>
                  <a:pt x="1799601" y="0"/>
                </a:lnTo>
                <a:lnTo>
                  <a:pt x="1799601" y="1498577"/>
                </a:lnTo>
                <a:lnTo>
                  <a:pt x="0" y="1498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076760" h="8046141">
                <a:moveTo>
                  <a:pt x="0" y="0"/>
                </a:moveTo>
                <a:lnTo>
                  <a:pt x="12076760" y="0"/>
                </a:lnTo>
                <a:lnTo>
                  <a:pt x="12076760" y="8046141"/>
                </a:lnTo>
                <a:lnTo>
                  <a:pt x="0" y="8046141"/>
                </a:lnTo>
                <a:lnTo>
                  <a:pt x="0" y="0"/>
                </a:lnTo>
                <a:close/>
              </a:path>
            </a:pathLst>
          </a:custGeom>
          <a:blipFill>
            <a:blip r:embed="rId1"/>
            <a:stretch>
              <a:fillRect/>
            </a:stretch>
          </a:blipFill>
        </p:spPr>
      </p:sp>
      <p:sp>
        <p:nvSpPr>
          <p:cNvPr id="3" name="TextBox 3"/>
          <p:cNvSpPr txBox="1"/>
          <p:nvPr/>
        </p:nvSpPr>
        <p:spPr>
          <a:xfrm>
            <a:off x="254000" y="1124585"/>
            <a:ext cx="11765915" cy="4645025"/>
          </a:xfrm>
          <a:prstGeom prst="rect">
            <a:avLst/>
          </a:prstGeom>
        </p:spPr>
        <p:txBody>
          <a:bodyPr wrap="square" lIns="0" tIns="0" rIns="0" bIns="0" rtlCol="0" anchor="t">
            <a:noAutofit/>
          </a:bodyPr>
          <a:lstStyle/>
          <a:p>
            <a:pPr algn="l">
              <a:lnSpc>
                <a:spcPct val="150000"/>
              </a:lnSpc>
            </a:pPr>
            <a:r>
              <a:rPr lang="en-US" sz="2400" b="1" dirty="0">
                <a:solidFill>
                  <a:schemeClr val="bg1"/>
                </a:solidFill>
                <a:latin typeface="Calibri" panose="020F0502020204030204" pitchFamily="34" charset="0"/>
                <a:cs typeface="Calibri" panose="020F0502020204030204" pitchFamily="34" charset="0"/>
                <a:sym typeface="+mn-ea"/>
              </a:rPr>
              <a:t>WEEK 4                                 Class IV B                             DATE  :27.11.24</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Topic :</a:t>
            </a:r>
            <a:r>
              <a:rPr lang="en-US" sz="2400" b="1" dirty="0">
                <a:solidFill>
                  <a:schemeClr val="bg1"/>
                </a:solidFill>
                <a:latin typeface="Calibri" panose="020F0502020204030204" pitchFamily="34" charset="0"/>
                <a:cs typeface="Calibri" panose="020F0502020204030204" pitchFamily="34" charset="0"/>
                <a:sym typeface="+mn-ea"/>
              </a:rPr>
              <a:t>  Heritage City of India - Ahmedabad(Lippan art work)</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bg1"/>
                </a:solidFill>
                <a:latin typeface="Calibri" panose="020F0502020204030204" pitchFamily="34" charset="0"/>
                <a:cs typeface="Calibri" panose="020F0502020204030204" pitchFamily="34" charset="0"/>
                <a:sym typeface="+mn-ea"/>
              </a:rPr>
              <a:t>Materials Required:  </a:t>
            </a:r>
            <a:r>
              <a:rPr lang="en-US" sz="2400" b="1" dirty="0">
                <a:solidFill>
                  <a:schemeClr val="bg1"/>
                </a:solidFill>
                <a:latin typeface="Calibri" panose="020F0502020204030204" pitchFamily="34" charset="0"/>
                <a:cs typeface="Calibri" panose="020F0502020204030204" pitchFamily="34" charset="0"/>
                <a:sym typeface="+mn-ea"/>
              </a:rPr>
              <a:t>Children’s are asked to bring glue,brush,clay. Acrylic colours, Mirrors of different shapes and square shaped cardboard.</a:t>
            </a:r>
            <a:endParaRPr lang="en-US" sz="2400" b="1" dirty="0">
              <a:solidFill>
                <a:schemeClr val="bg1"/>
              </a:solidFill>
              <a:latin typeface="Calibri" panose="020F0502020204030204" pitchFamily="34" charset="0"/>
              <a:cs typeface="Calibri" panose="020F0502020204030204" pitchFamily="34" charset="0"/>
              <a:sym typeface="+mn-ea"/>
            </a:endParaRPr>
          </a:p>
          <a:p>
            <a:pPr algn="l">
              <a:lnSpc>
                <a:spcPct val="150000"/>
              </a:lnSpc>
            </a:pPr>
            <a:r>
              <a:rPr lang="en-US" sz="2400" b="1" dirty="0">
                <a:solidFill>
                  <a:schemeClr val="bg1"/>
                </a:solidFill>
                <a:latin typeface="Calibri" panose="020F0502020204030204" pitchFamily="34" charset="0"/>
                <a:cs typeface="Calibri" panose="020F0502020204030204" pitchFamily="34" charset="0"/>
                <a:sym typeface="+mn-ea"/>
              </a:rPr>
              <a:t> </a:t>
            </a:r>
            <a:r>
              <a:rPr lang="en-US" sz="2400" b="1" u="sng" dirty="0">
                <a:solidFill>
                  <a:schemeClr val="bg1"/>
                </a:solidFill>
                <a:latin typeface="Calibri" panose="020F0502020204030204" pitchFamily="34" charset="0"/>
                <a:cs typeface="Calibri" panose="020F0502020204030204" pitchFamily="34" charset="0"/>
                <a:sym typeface="+mn-ea"/>
              </a:rPr>
              <a:t>Learning Outcome</a:t>
            </a:r>
            <a:r>
              <a:rPr lang="en-US" sz="2400" b="1" dirty="0">
                <a:solidFill>
                  <a:schemeClr val="bg1"/>
                </a:solidFill>
                <a:latin typeface="Calibri" panose="020F0502020204030204" pitchFamily="34" charset="0"/>
                <a:cs typeface="Calibri" panose="020F0502020204030204" pitchFamily="34" charset="0"/>
                <a:sym typeface="+mn-ea"/>
              </a:rPr>
              <a:t>:Helps children learn to communicate and think for themselves. It provides opportunity to create, share and convey meaning using non-verbal ways.</a:t>
            </a:r>
            <a:endParaRPr lang="en-US" sz="2400" b="1" dirty="0">
              <a:solidFill>
                <a:schemeClr val="bg1"/>
              </a:solidFill>
              <a:latin typeface="Calibri" panose="020F0502020204030204" pitchFamily="34" charset="0"/>
              <a:cs typeface="Calibri" panose="020F0502020204030204" pitchFamily="34" charset="0"/>
              <a:sym typeface="+mn-ea"/>
            </a:endParaRPr>
          </a:p>
        </p:txBody>
      </p:sp>
      <p:sp>
        <p:nvSpPr>
          <p:cNvPr id="4" name="TextBox 4"/>
          <p:cNvSpPr txBox="1"/>
          <p:nvPr/>
        </p:nvSpPr>
        <p:spPr>
          <a:xfrm>
            <a:off x="2659122" y="-107156"/>
            <a:ext cx="6873756" cy="924036"/>
          </a:xfrm>
          <a:prstGeom prst="rect">
            <a:avLst/>
          </a:prstGeom>
        </p:spPr>
        <p:txBody>
          <a:bodyPr lIns="0" tIns="0" rIns="0" bIns="0" rtlCol="0" anchor="t">
            <a:spAutoFit/>
          </a:bodyPr>
          <a:lstStyle/>
          <a:p>
            <a:pPr algn="ctr" defTabSz="857250">
              <a:lnSpc>
                <a:spcPts val="7875"/>
              </a:lnSpc>
              <a:spcBef>
                <a:spcPct val="0"/>
              </a:spcBef>
            </a:pPr>
            <a:r>
              <a:rPr lang="en-US" sz="5625" b="1" dirty="0">
                <a:solidFill>
                  <a:srgbClr val="B83B5E"/>
                </a:solidFill>
                <a:latin typeface="Canva Sans Bold"/>
                <a:ea typeface="Canva Sans Bold"/>
                <a:cs typeface="Canva Sans Bold"/>
                <a:sym typeface="Canva Sans Bold"/>
              </a:rPr>
              <a:t>HERITAGE CLUB</a:t>
            </a:r>
            <a:endParaRPr lang="en-US" sz="5625" b="1" dirty="0">
              <a:solidFill>
                <a:srgbClr val="B83B5E"/>
              </a:solidFill>
              <a:latin typeface="Canva Sans Bold"/>
              <a:ea typeface="Canva Sans Bold"/>
              <a:cs typeface="Canva Sans Bold"/>
              <a:sym typeface="Canva Sans Bold"/>
            </a:endParaRPr>
          </a:p>
        </p:txBody>
      </p:sp>
      <p:sp>
        <p:nvSpPr>
          <p:cNvPr id="5" name="Freeform 5"/>
          <p:cNvSpPr/>
          <p:nvPr/>
        </p:nvSpPr>
        <p:spPr>
          <a:xfrm>
            <a:off x="1115695" y="-152400"/>
            <a:ext cx="1543685" cy="1276985"/>
          </a:xfrm>
          <a:custGeom>
            <a:avLst/>
            <a:gdLst/>
            <a:ahLst/>
            <a:cxnLst/>
            <a:rect l="l" t="t" r="r" b="b"/>
            <a:pathLst>
              <a:path w="1799601" h="1498577">
                <a:moveTo>
                  <a:pt x="0" y="0"/>
                </a:moveTo>
                <a:lnTo>
                  <a:pt x="1799601" y="0"/>
                </a:lnTo>
                <a:lnTo>
                  <a:pt x="1799601" y="1498577"/>
                </a:lnTo>
                <a:lnTo>
                  <a:pt x="0" y="1498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t="-9000" b="-9000"/>
          </a:stretch>
        </a:blipFill>
        <a:effectLst/>
      </p:bgPr>
    </p:bg>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nvSpPr>
        <p:spPr>
          <a:xfrm>
            <a:off x="0"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music sheets folded to form a heart shape"/>
          <p:cNvPicPr>
            <a:picLocks noChangeAspect="1"/>
          </p:cNvPicPr>
          <p:nvPr/>
        </p:nvPicPr>
        <p:blipFill>
          <a:blip r:embed="rId2">
            <a:alphaModFix amt="30000"/>
            <a:duotone>
              <a:prstClr val="black"/>
              <a:prstClr val="white"/>
            </a:duotone>
          </a:blip>
          <a:srcRect l="14080" r="-1" b="-1"/>
          <a:stretch>
            <a:fillRect/>
          </a:stretch>
        </p:blipFill>
        <p:spPr>
          <a:xfrm>
            <a:off x="-154305" y="-179705"/>
            <a:ext cx="12198985" cy="7743825"/>
          </a:xfrm>
          <a:prstGeom prst="rect">
            <a:avLst/>
          </a:prstGeom>
        </p:spPr>
      </p:pic>
      <p:pic>
        <p:nvPicPr>
          <p:cNvPr id="4" name="Picture 3" descr="LITERARY CLUB – RASI INTERNATIONAL SCHOOL"/>
          <p:cNvPicPr>
            <a:picLocks noChangeAspect="1"/>
          </p:cNvPicPr>
          <p:nvPr/>
        </p:nvPicPr>
        <p:blipFill>
          <a:blip r:embed="rId3">
            <a:alphaModFix amt="30000"/>
            <a:duotone>
              <a:prstClr val="black"/>
              <a:prstClr val="white"/>
            </a:duotone>
          </a:blip>
          <a:srcRect l="17347" r="17390" b="2"/>
          <a:stretch>
            <a:fillRect/>
          </a:stretch>
        </p:blipFill>
        <p:spPr>
          <a:xfrm>
            <a:off x="8127365" y="0"/>
            <a:ext cx="1332230" cy="1395095"/>
          </a:xfrm>
          <a:prstGeom prst="rect">
            <a:avLst/>
          </a:prstGeom>
        </p:spPr>
      </p:pic>
      <p:sp>
        <p:nvSpPr>
          <p:cNvPr id="2" name="Title 1"/>
          <p:cNvSpPr>
            <a:spLocks noGrp="1"/>
          </p:cNvSpPr>
          <p:nvPr>
            <p:ph type="title"/>
          </p:nvPr>
        </p:nvSpPr>
        <p:spPr>
          <a:xfrm>
            <a:off x="708804" y="236363"/>
            <a:ext cx="6456141" cy="919625"/>
          </a:xfrm>
        </p:spPr>
        <p:txBody>
          <a:bodyPr vert="horz" lIns="91440" tIns="45720" rIns="91440" bIns="45720" rtlCol="0" anchor="b">
            <a:normAutofit fontScale="90000"/>
          </a:bodyPr>
          <a:lstStyle/>
          <a:p>
            <a:r>
              <a:rPr lang="en-US" sz="6600"/>
              <a:t>LITERARY CLUB</a:t>
            </a:r>
            <a:endParaRPr lang="en-US" sz="6600"/>
          </a:p>
        </p:txBody>
      </p:sp>
      <p:sp>
        <p:nvSpPr>
          <p:cNvPr id="3" name="TextBox 2"/>
          <p:cNvSpPr txBox="1"/>
          <p:nvPr/>
        </p:nvSpPr>
        <p:spPr>
          <a:xfrm>
            <a:off x="-7620" y="1423670"/>
            <a:ext cx="12196445" cy="4866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nSpc>
                <a:spcPct val="150000"/>
              </a:lnSpc>
            </a:pPr>
            <a:r>
              <a:rPr lang="en-US" sz="2400" b="1" dirty="0">
                <a:solidFill>
                  <a:srgbClr val="C00000"/>
                </a:solidFill>
                <a:latin typeface="Calibri" panose="020F0502020204030204" pitchFamily="34" charset="0"/>
                <a:cs typeface="Calibri" panose="020F0502020204030204" pitchFamily="34" charset="0"/>
                <a:sym typeface="+mn-ea"/>
              </a:rPr>
              <a:t>WEEK 1 				CLASS : VIII B			DATE  : 6.11.24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Topic :</a:t>
            </a:r>
            <a:r>
              <a:rPr lang="en-US" sz="2800" b="1" u="sng"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Pass the Hat</a:t>
            </a:r>
            <a:r>
              <a:rPr lang="en-US" sz="2800" dirty="0">
                <a:solidFill>
                  <a:srgbClr val="C00000"/>
                </a:solidFill>
                <a:latin typeface="Calibri" panose="020F0502020204030204" pitchFamily="34" charset="0"/>
                <a:cs typeface="Calibri" panose="020F0502020204030204" pitchFamily="34" charset="0"/>
                <a:sym typeface="+mn-ea"/>
              </a:rPr>
              <a:t>.</a:t>
            </a:r>
            <a:endParaRPr lang="en-US" sz="2800" u="sng"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Two groups will be formed. Each student in a group will write a question.Group 1 will sit in a circle and pass the hat till the music plays.When the music stops the person holding hat will take the question from the lot and answer it to gain a point. The Same will be repeated to all the members in the groups. The student with maximum point wins the game.(Group 1)</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Learning Outcome: </a:t>
            </a:r>
            <a:endParaRPr lang="en-US" sz="2800" b="1" u="sng"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200" b="1" dirty="0">
                <a:solidFill>
                  <a:srgbClr val="C00000"/>
                </a:solidFill>
                <a:latin typeface="Calibri" panose="020F0502020204030204" pitchFamily="34" charset="0"/>
                <a:cs typeface="Calibri" panose="020F0502020204030204" pitchFamily="34" charset="0"/>
                <a:sym typeface="+mn-ea"/>
              </a:rPr>
              <a:t>*</a:t>
            </a:r>
            <a:r>
              <a:rPr lang="en-US" sz="2200" dirty="0">
                <a:solidFill>
                  <a:srgbClr val="C00000"/>
                </a:solidFill>
                <a:latin typeface="Calibri" panose="020F0502020204030204" pitchFamily="34" charset="0"/>
                <a:cs typeface="Calibri" panose="020F0502020204030204" pitchFamily="34" charset="0"/>
                <a:sym typeface="+mn-ea"/>
              </a:rPr>
              <a:t>Improves vocabulary, communication skill as well as ability to frame questions.</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200" dirty="0">
                <a:solidFill>
                  <a:srgbClr val="C00000"/>
                </a:solidFill>
                <a:latin typeface="Calibri" panose="020F0502020204030204" pitchFamily="34" charset="0"/>
                <a:cs typeface="Calibri" panose="020F0502020204030204" pitchFamily="34" charset="0"/>
                <a:sym typeface="+mn-ea"/>
              </a:rPr>
              <a:t>*Enhances sportiveness and team spirit</a:t>
            </a:r>
            <a:endParaRPr lang="en-US" sz="2200"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nvSpPr>
        <p:spPr>
          <a:xfrm>
            <a:off x="207010" y="-65278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2" name="Rectangle 21"/>
          <p:cNvSpPr>
            <a:spLocks noGrp="1" noRot="1" noChangeAspect="1" noMove="1" noResize="1" noEditPoints="1" noAdjustHandles="1" noChangeArrowheads="1" noChangeShapeType="1" noTextEdit="1"/>
          </p:cNvSpPr>
          <p:nvPr/>
        </p:nvSpPr>
        <p:spPr>
          <a:xfrm>
            <a:off x="-406" y="3810"/>
            <a:ext cx="854351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p:cNvSpPr>
            <a:spLocks noGrp="1"/>
          </p:cNvSpPr>
          <p:nvPr>
            <p:ph type="title"/>
          </p:nvPr>
        </p:nvSpPr>
        <p:spPr>
          <a:xfrm>
            <a:off x="5854700" y="141605"/>
            <a:ext cx="6663055" cy="1815465"/>
          </a:xfrm>
        </p:spPr>
        <p:txBody>
          <a:bodyPr vert="horz" lIns="91440" tIns="45720" rIns="91440" bIns="45720" rtlCol="0" anchor="t">
            <a:normAutofit/>
          </a:bodyPr>
          <a:lstStyle/>
          <a:p>
            <a:r>
              <a:rPr lang="en-US" sz="5600" dirty="0">
                <a:solidFill>
                  <a:schemeClr val="accent6">
                    <a:lumMod val="76000"/>
                  </a:schemeClr>
                </a:solidFill>
                <a:latin typeface="Aharoni" panose="02010803020104030203"/>
                <a:cs typeface="Angsana New" panose="02020603050405020304"/>
              </a:rPr>
              <a:t>HEALTH AND WELLNESS CLUB</a:t>
            </a:r>
            <a:endParaRPr lang="en-US" sz="5600" dirty="0">
              <a:solidFill>
                <a:schemeClr val="accent6">
                  <a:lumMod val="76000"/>
                </a:schemeClr>
              </a:solidFill>
              <a:latin typeface="Aharoni" panose="02010803020104030203"/>
              <a:cs typeface="Angsana New" panose="02020603050405020304"/>
            </a:endParaRPr>
          </a:p>
        </p:txBody>
      </p:sp>
      <p:pic>
        <p:nvPicPr>
          <p:cNvPr id="8" name="Picture 7" descr="All That You Need To Know About Good Health - Dr. V. Ashwin Karuppan"/>
          <p:cNvPicPr>
            <a:picLocks noChangeAspect="1"/>
          </p:cNvPicPr>
          <p:nvPr/>
        </p:nvPicPr>
        <p:blipFill>
          <a:blip r:embed="rId1"/>
          <a:stretch>
            <a:fillRect/>
          </a:stretch>
        </p:blipFill>
        <p:spPr>
          <a:xfrm>
            <a:off x="0" y="-3975"/>
            <a:ext cx="5687391" cy="6865950"/>
          </a:xfrm>
          <a:prstGeom prst="rect">
            <a:avLst/>
          </a:prstGeom>
        </p:spPr>
      </p:pic>
      <p:sp>
        <p:nvSpPr>
          <p:cNvPr id="3" name="Text Box 2"/>
          <p:cNvSpPr txBox="1"/>
          <p:nvPr/>
        </p:nvSpPr>
        <p:spPr>
          <a:xfrm>
            <a:off x="5688330" y="1765935"/>
            <a:ext cx="6710680" cy="4523105"/>
          </a:xfrm>
          <a:prstGeom prst="rect">
            <a:avLst/>
          </a:prstGeom>
          <a:noFill/>
        </p:spPr>
        <p:txBody>
          <a:bodyPr wrap="square" rtlCol="0">
            <a:spAutoFit/>
          </a:bodyPr>
          <a:lstStyle/>
          <a:p>
            <a:pPr algn="l">
              <a:lnSpc>
                <a:spcPct val="150000"/>
              </a:lnSpc>
            </a:pPr>
            <a:r>
              <a:rPr lang="en-US" sz="2400" b="1" dirty="0">
                <a:solidFill>
                  <a:schemeClr val="accent2">
                    <a:lumMod val="50000"/>
                  </a:schemeClr>
                </a:solidFill>
                <a:latin typeface="Calibri" panose="020F0502020204030204" pitchFamily="34" charset="0"/>
                <a:cs typeface="Calibri" panose="020F0502020204030204" pitchFamily="34" charset="0"/>
                <a:sym typeface="+mn-ea"/>
              </a:rPr>
              <a:t>WEEK 1                Class VIII A &amp; C        DATE  :6.11.24</a:t>
            </a:r>
            <a:endParaRPr lang="en-US" sz="2400" b="1"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Topic :</a:t>
            </a:r>
            <a:r>
              <a:rPr lang="en-US" sz="2400" b="1" dirty="0">
                <a:solidFill>
                  <a:schemeClr val="accent2">
                    <a:lumMod val="50000"/>
                  </a:schemeClr>
                </a:solidFill>
                <a:latin typeface="Calibri" panose="020F0502020204030204" pitchFamily="34" charset="0"/>
                <a:cs typeface="Calibri" panose="020F0502020204030204" pitchFamily="34" charset="0"/>
                <a:sym typeface="+mn-ea"/>
              </a:rPr>
              <a:t>  </a:t>
            </a:r>
            <a:r>
              <a:rPr lang="en-US" sz="2400" dirty="0">
                <a:solidFill>
                  <a:schemeClr val="accent2">
                    <a:lumMod val="50000"/>
                  </a:schemeClr>
                </a:solidFill>
                <a:latin typeface="Calibri" panose="020F0502020204030204" pitchFamily="34" charset="0"/>
                <a:cs typeface="Calibri" panose="020F0502020204030204" pitchFamily="34" charset="0"/>
                <a:sym typeface="+mn-ea"/>
              </a:rPr>
              <a:t>Guest lecture on “Tips for self-care”.</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Activity: </a:t>
            </a:r>
            <a:r>
              <a:rPr lang="en-US" sz="2400" dirty="0">
                <a:solidFill>
                  <a:schemeClr val="accent2">
                    <a:lumMod val="50000"/>
                  </a:schemeClr>
                </a:solidFill>
                <a:latin typeface="Calibri" panose="020F0502020204030204" pitchFamily="34" charset="0"/>
                <a:cs typeface="Calibri" panose="020F0502020204030204" pitchFamily="34" charset="0"/>
                <a:sym typeface="+mn-ea"/>
              </a:rPr>
              <a:t>Students are advised to do activities and</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chemeClr val="accent2">
                    <a:lumMod val="50000"/>
                  </a:schemeClr>
                </a:solidFill>
                <a:latin typeface="Calibri" panose="020F0502020204030204" pitchFamily="34" charset="0"/>
                <a:cs typeface="Calibri" panose="020F0502020204030204" pitchFamily="34" charset="0"/>
                <a:sym typeface="+mn-ea"/>
              </a:rPr>
              <a:t>practices that can engage in on a regular basis to maintain personal hygiene.</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Learning Outcome</a:t>
            </a:r>
            <a:r>
              <a:rPr lang="en-US" sz="2400" b="1" dirty="0">
                <a:solidFill>
                  <a:schemeClr val="accent2">
                    <a:lumMod val="50000"/>
                  </a:schemeClr>
                </a:solidFill>
                <a:latin typeface="Calibri" panose="020F0502020204030204" pitchFamily="34" charset="0"/>
                <a:cs typeface="Calibri" panose="020F0502020204030204" pitchFamily="34" charset="0"/>
                <a:sym typeface="+mn-ea"/>
              </a:rPr>
              <a:t>:</a:t>
            </a:r>
            <a:r>
              <a:rPr lang="en-US" sz="2400" dirty="0">
                <a:solidFill>
                  <a:schemeClr val="accent2">
                    <a:lumMod val="50000"/>
                  </a:schemeClr>
                </a:solidFill>
                <a:latin typeface="Calibri" panose="020F0502020204030204" pitchFamily="34" charset="0"/>
                <a:cs typeface="Calibri" panose="020F0502020204030204" pitchFamily="34" charset="0"/>
                <a:sym typeface="+mn-ea"/>
              </a:rPr>
              <a:t>Students can understand to</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chemeClr val="accent2">
                    <a:lumMod val="50000"/>
                  </a:schemeClr>
                </a:solidFill>
                <a:latin typeface="Calibri" panose="020F0502020204030204" pitchFamily="34" charset="0"/>
                <a:cs typeface="Calibri" panose="020F0502020204030204" pitchFamily="34" charset="0"/>
                <a:sym typeface="+mn-ea"/>
              </a:rPr>
              <a:t>evaluate their self-care routine and create a self-care plan that is effective and manageable.</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nvSpPr>
        <p:spPr>
          <a:xfrm>
            <a:off x="207010" y="-65278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2" name="Rectangle 21"/>
          <p:cNvSpPr>
            <a:spLocks noGrp="1" noRot="1" noChangeAspect="1" noMove="1" noResize="1" noEditPoints="1" noAdjustHandles="1" noChangeArrowheads="1" noChangeShapeType="1" noTextEdit="1"/>
          </p:cNvSpPr>
          <p:nvPr/>
        </p:nvSpPr>
        <p:spPr>
          <a:xfrm>
            <a:off x="-406" y="3810"/>
            <a:ext cx="854351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p:cNvSpPr>
            <a:spLocks noGrp="1"/>
          </p:cNvSpPr>
          <p:nvPr>
            <p:ph type="title"/>
          </p:nvPr>
        </p:nvSpPr>
        <p:spPr>
          <a:xfrm>
            <a:off x="5854700" y="141605"/>
            <a:ext cx="6663055" cy="1815465"/>
          </a:xfrm>
        </p:spPr>
        <p:txBody>
          <a:bodyPr vert="horz" lIns="91440" tIns="45720" rIns="91440" bIns="45720" rtlCol="0" anchor="t">
            <a:normAutofit/>
          </a:bodyPr>
          <a:lstStyle/>
          <a:p>
            <a:r>
              <a:rPr lang="en-US" sz="5600" dirty="0">
                <a:solidFill>
                  <a:schemeClr val="accent6">
                    <a:lumMod val="76000"/>
                  </a:schemeClr>
                </a:solidFill>
                <a:latin typeface="Aharoni" panose="02010803020104030203"/>
                <a:cs typeface="Angsana New" panose="02020603050405020304"/>
              </a:rPr>
              <a:t>HEALTH AND WELLNESS CLUB</a:t>
            </a:r>
            <a:endParaRPr lang="en-US" sz="5600" dirty="0">
              <a:solidFill>
                <a:schemeClr val="accent6">
                  <a:lumMod val="76000"/>
                </a:schemeClr>
              </a:solidFill>
              <a:latin typeface="Aharoni" panose="02010803020104030203"/>
              <a:cs typeface="Angsana New" panose="02020603050405020304"/>
            </a:endParaRPr>
          </a:p>
        </p:txBody>
      </p:sp>
      <p:pic>
        <p:nvPicPr>
          <p:cNvPr id="8" name="Picture 7" descr="All That You Need To Know About Good Health - Dr. V. Ashwin Karuppan"/>
          <p:cNvPicPr>
            <a:picLocks noChangeAspect="1"/>
          </p:cNvPicPr>
          <p:nvPr/>
        </p:nvPicPr>
        <p:blipFill>
          <a:blip r:embed="rId1"/>
          <a:stretch>
            <a:fillRect/>
          </a:stretch>
        </p:blipFill>
        <p:spPr>
          <a:xfrm>
            <a:off x="0" y="-3975"/>
            <a:ext cx="5687391" cy="6865950"/>
          </a:xfrm>
          <a:prstGeom prst="rect">
            <a:avLst/>
          </a:prstGeom>
        </p:spPr>
      </p:pic>
      <p:sp>
        <p:nvSpPr>
          <p:cNvPr id="3" name="Text Box 2"/>
          <p:cNvSpPr txBox="1"/>
          <p:nvPr/>
        </p:nvSpPr>
        <p:spPr>
          <a:xfrm>
            <a:off x="5688330" y="1765935"/>
            <a:ext cx="6710680" cy="5077460"/>
          </a:xfrm>
          <a:prstGeom prst="rect">
            <a:avLst/>
          </a:prstGeom>
          <a:noFill/>
        </p:spPr>
        <p:txBody>
          <a:bodyPr wrap="square" rtlCol="0">
            <a:spAutoFit/>
          </a:bodyPr>
          <a:lstStyle/>
          <a:p>
            <a:pPr algn="l">
              <a:lnSpc>
                <a:spcPct val="150000"/>
              </a:lnSpc>
            </a:pPr>
            <a:r>
              <a:rPr lang="en-US" sz="2400" b="1" dirty="0">
                <a:solidFill>
                  <a:schemeClr val="accent2">
                    <a:lumMod val="50000"/>
                  </a:schemeClr>
                </a:solidFill>
                <a:latin typeface="Calibri" panose="020F0502020204030204" pitchFamily="34" charset="0"/>
                <a:cs typeface="Calibri" panose="020F0502020204030204" pitchFamily="34" charset="0"/>
                <a:sym typeface="+mn-ea"/>
              </a:rPr>
              <a:t>WEEK 2           Class VIII A &amp; C             DATE  :13.11.24</a:t>
            </a:r>
            <a:endParaRPr lang="en-US" sz="2400" b="1"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Topic :</a:t>
            </a:r>
            <a:r>
              <a:rPr lang="en-US" sz="2400" b="1" dirty="0">
                <a:solidFill>
                  <a:schemeClr val="accent2">
                    <a:lumMod val="50000"/>
                  </a:schemeClr>
                </a:solidFill>
                <a:latin typeface="Calibri" panose="020F0502020204030204" pitchFamily="34" charset="0"/>
                <a:cs typeface="Calibri" panose="020F0502020204030204" pitchFamily="34" charset="0"/>
                <a:sym typeface="+mn-ea"/>
              </a:rPr>
              <a:t>  </a:t>
            </a:r>
            <a:r>
              <a:rPr lang="en-US" sz="2400" dirty="0">
                <a:solidFill>
                  <a:schemeClr val="accent2">
                    <a:lumMod val="50000"/>
                  </a:schemeClr>
                </a:solidFill>
                <a:latin typeface="Calibri" panose="020F0502020204030204" pitchFamily="34" charset="0"/>
                <a:cs typeface="Calibri" panose="020F0502020204030204" pitchFamily="34" charset="0"/>
                <a:sym typeface="+mn-ea"/>
              </a:rPr>
              <a:t>Visit to fitness centre(Gym)</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Activity:</a:t>
            </a:r>
            <a:r>
              <a:rPr lang="en-US" sz="2400" dirty="0">
                <a:solidFill>
                  <a:schemeClr val="accent2">
                    <a:lumMod val="50000"/>
                  </a:schemeClr>
                </a:solidFill>
                <a:latin typeface="Calibri" panose="020F0502020204030204" pitchFamily="34" charset="0"/>
                <a:cs typeface="Calibri" panose="020F0502020204030204" pitchFamily="34" charset="0"/>
                <a:sym typeface="+mn-ea"/>
              </a:rPr>
              <a:t>Fitness is a condition that helps us look, feel</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chemeClr val="accent2">
                    <a:lumMod val="50000"/>
                  </a:schemeClr>
                </a:solidFill>
                <a:latin typeface="Calibri" panose="020F0502020204030204" pitchFamily="34" charset="0"/>
                <a:cs typeface="Calibri" panose="020F0502020204030204" pitchFamily="34" charset="0"/>
                <a:sym typeface="+mn-ea"/>
              </a:rPr>
              <a:t>and do our best. It increases the muscle strength and flexibility of body.</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Learning Outcome</a:t>
            </a:r>
            <a:r>
              <a:rPr lang="en-US" sz="2400" b="1" dirty="0">
                <a:solidFill>
                  <a:schemeClr val="accent2">
                    <a:lumMod val="50000"/>
                  </a:schemeClr>
                </a:solidFill>
                <a:latin typeface="Calibri" panose="020F0502020204030204" pitchFamily="34" charset="0"/>
                <a:cs typeface="Calibri" panose="020F0502020204030204" pitchFamily="34" charset="0"/>
                <a:sym typeface="+mn-ea"/>
              </a:rPr>
              <a:t>:</a:t>
            </a:r>
            <a:r>
              <a:rPr lang="en-US" sz="2400" dirty="0">
                <a:solidFill>
                  <a:schemeClr val="accent2">
                    <a:lumMod val="50000"/>
                  </a:schemeClr>
                </a:solidFill>
                <a:latin typeface="Calibri" panose="020F0502020204030204" pitchFamily="34" charset="0"/>
                <a:cs typeface="Calibri" panose="020F0502020204030204" pitchFamily="34" charset="0"/>
                <a:sym typeface="+mn-ea"/>
              </a:rPr>
              <a:t>Students can understand the</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chemeClr val="accent2">
                    <a:lumMod val="50000"/>
                  </a:schemeClr>
                </a:solidFill>
                <a:latin typeface="Calibri" panose="020F0502020204030204" pitchFamily="34" charset="0"/>
                <a:cs typeface="Calibri" panose="020F0502020204030204" pitchFamily="34" charset="0"/>
                <a:sym typeface="+mn-ea"/>
              </a:rPr>
              <a:t>benefits such as getting fit, weight loss, improving flexibility, reducing stress, improving self- esteem and confidence.</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nvSpPr>
        <p:spPr>
          <a:xfrm>
            <a:off x="207010" y="-65278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2" name="Rectangle 21"/>
          <p:cNvSpPr>
            <a:spLocks noGrp="1" noRot="1" noChangeAspect="1" noMove="1" noResize="1" noEditPoints="1" noAdjustHandles="1" noChangeArrowheads="1" noChangeShapeType="1" noTextEdit="1"/>
          </p:cNvSpPr>
          <p:nvPr/>
        </p:nvSpPr>
        <p:spPr>
          <a:xfrm>
            <a:off x="-406" y="3810"/>
            <a:ext cx="854351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p:cNvSpPr>
            <a:spLocks noGrp="1"/>
          </p:cNvSpPr>
          <p:nvPr>
            <p:ph type="title"/>
          </p:nvPr>
        </p:nvSpPr>
        <p:spPr>
          <a:xfrm>
            <a:off x="5854700" y="141605"/>
            <a:ext cx="6663055" cy="1815465"/>
          </a:xfrm>
        </p:spPr>
        <p:txBody>
          <a:bodyPr vert="horz" lIns="91440" tIns="45720" rIns="91440" bIns="45720" rtlCol="0" anchor="t">
            <a:normAutofit/>
          </a:bodyPr>
          <a:lstStyle/>
          <a:p>
            <a:r>
              <a:rPr lang="en-US" sz="5600" dirty="0">
                <a:solidFill>
                  <a:schemeClr val="accent6">
                    <a:lumMod val="76000"/>
                  </a:schemeClr>
                </a:solidFill>
                <a:latin typeface="Aharoni" panose="02010803020104030203"/>
                <a:cs typeface="Angsana New" panose="02020603050405020304"/>
              </a:rPr>
              <a:t>HEALTH AND WELLNESS CLUB</a:t>
            </a:r>
            <a:endParaRPr lang="en-US" sz="5600" dirty="0">
              <a:solidFill>
                <a:schemeClr val="accent6">
                  <a:lumMod val="76000"/>
                </a:schemeClr>
              </a:solidFill>
              <a:latin typeface="Aharoni" panose="02010803020104030203"/>
              <a:cs typeface="Angsana New" panose="02020603050405020304"/>
            </a:endParaRPr>
          </a:p>
        </p:txBody>
      </p:sp>
      <p:pic>
        <p:nvPicPr>
          <p:cNvPr id="8" name="Picture 7" descr="All That You Need To Know About Good Health - Dr. V. Ashwin Karuppan"/>
          <p:cNvPicPr>
            <a:picLocks noChangeAspect="1"/>
          </p:cNvPicPr>
          <p:nvPr/>
        </p:nvPicPr>
        <p:blipFill>
          <a:blip r:embed="rId1"/>
          <a:stretch>
            <a:fillRect/>
          </a:stretch>
        </p:blipFill>
        <p:spPr>
          <a:xfrm>
            <a:off x="0" y="-3975"/>
            <a:ext cx="5687391" cy="6865950"/>
          </a:xfrm>
          <a:prstGeom prst="rect">
            <a:avLst/>
          </a:prstGeom>
        </p:spPr>
      </p:pic>
      <p:sp>
        <p:nvSpPr>
          <p:cNvPr id="3" name="Text Box 2"/>
          <p:cNvSpPr txBox="1"/>
          <p:nvPr/>
        </p:nvSpPr>
        <p:spPr>
          <a:xfrm>
            <a:off x="5688330" y="1765935"/>
            <a:ext cx="6710680" cy="4523105"/>
          </a:xfrm>
          <a:prstGeom prst="rect">
            <a:avLst/>
          </a:prstGeom>
          <a:noFill/>
        </p:spPr>
        <p:txBody>
          <a:bodyPr wrap="square" rtlCol="0">
            <a:spAutoFit/>
          </a:bodyPr>
          <a:lstStyle/>
          <a:p>
            <a:pPr algn="l">
              <a:lnSpc>
                <a:spcPct val="150000"/>
              </a:lnSpc>
            </a:pPr>
            <a:r>
              <a:rPr lang="en-US" sz="2400" b="1" dirty="0">
                <a:solidFill>
                  <a:schemeClr val="accent2">
                    <a:lumMod val="50000"/>
                  </a:schemeClr>
                </a:solidFill>
                <a:latin typeface="Calibri" panose="020F0502020204030204" pitchFamily="34" charset="0"/>
                <a:cs typeface="Calibri" panose="020F0502020204030204" pitchFamily="34" charset="0"/>
                <a:sym typeface="+mn-ea"/>
              </a:rPr>
              <a:t>WEEK 4           Class VIII A &amp; C             DATE  :27.11.24</a:t>
            </a:r>
            <a:endParaRPr lang="en-US" sz="2400" b="1"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Topic :</a:t>
            </a:r>
            <a:r>
              <a:rPr lang="en-US" sz="2400" b="1" dirty="0">
                <a:solidFill>
                  <a:schemeClr val="accent2">
                    <a:lumMod val="50000"/>
                  </a:schemeClr>
                </a:solidFill>
                <a:latin typeface="Calibri" panose="020F0502020204030204" pitchFamily="34" charset="0"/>
                <a:cs typeface="Calibri" panose="020F0502020204030204" pitchFamily="34" charset="0"/>
                <a:sym typeface="+mn-ea"/>
              </a:rPr>
              <a:t>  </a:t>
            </a:r>
            <a:r>
              <a:rPr lang="en-US" sz="2400" dirty="0">
                <a:solidFill>
                  <a:schemeClr val="accent2">
                    <a:lumMod val="50000"/>
                  </a:schemeClr>
                </a:solidFill>
                <a:latin typeface="Calibri" panose="020F0502020204030204" pitchFamily="34" charset="0"/>
                <a:cs typeface="Calibri" panose="020F0502020204030204" pitchFamily="34" charset="0"/>
                <a:sym typeface="+mn-ea"/>
              </a:rPr>
              <a:t>Quiz on Human Health and diseases.</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Activity:</a:t>
            </a:r>
            <a:r>
              <a:rPr lang="en-US" sz="2400" dirty="0">
                <a:solidFill>
                  <a:schemeClr val="accent2">
                    <a:lumMod val="50000"/>
                  </a:schemeClr>
                </a:solidFill>
                <a:latin typeface="Calibri" panose="020F0502020204030204" pitchFamily="34" charset="0"/>
                <a:cs typeface="Calibri" panose="020F0502020204030204" pitchFamily="34" charset="0"/>
                <a:sym typeface="+mn-ea"/>
              </a:rPr>
              <a:t>To test the knowledge of students on</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chemeClr val="accent2">
                    <a:lumMod val="50000"/>
                  </a:schemeClr>
                </a:solidFill>
                <a:latin typeface="Calibri" panose="020F0502020204030204" pitchFamily="34" charset="0"/>
                <a:cs typeface="Calibri" panose="020F0502020204030204" pitchFamily="34" charset="0"/>
                <a:sym typeface="+mn-ea"/>
              </a:rPr>
              <a:t>communicable and non-communicable diseases.</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b="1" u="sng" dirty="0">
                <a:solidFill>
                  <a:schemeClr val="accent2">
                    <a:lumMod val="50000"/>
                  </a:schemeClr>
                </a:solidFill>
                <a:latin typeface="Calibri" panose="020F0502020204030204" pitchFamily="34" charset="0"/>
                <a:cs typeface="Calibri" panose="020F0502020204030204" pitchFamily="34" charset="0"/>
                <a:sym typeface="+mn-ea"/>
              </a:rPr>
              <a:t>Learning Outcome</a:t>
            </a:r>
            <a:r>
              <a:rPr lang="en-US" sz="2400" b="1" dirty="0">
                <a:solidFill>
                  <a:schemeClr val="accent2">
                    <a:lumMod val="50000"/>
                  </a:schemeClr>
                </a:solidFill>
                <a:latin typeface="Calibri" panose="020F0502020204030204" pitchFamily="34" charset="0"/>
                <a:cs typeface="Calibri" panose="020F0502020204030204" pitchFamily="34" charset="0"/>
                <a:sym typeface="+mn-ea"/>
              </a:rPr>
              <a:t>: </a:t>
            </a:r>
            <a:r>
              <a:rPr lang="en-US" sz="2400" dirty="0">
                <a:solidFill>
                  <a:schemeClr val="accent2">
                    <a:lumMod val="50000"/>
                  </a:schemeClr>
                </a:solidFill>
                <a:latin typeface="Calibri" panose="020F0502020204030204" pitchFamily="34" charset="0"/>
                <a:cs typeface="Calibri" panose="020F0502020204030204" pitchFamily="34" charset="0"/>
                <a:sym typeface="+mn-ea"/>
              </a:rPr>
              <a:t>Students can understand the norms of good health, to take precautionary and preventive measures against communicable</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a:p>
            <a:pPr algn="l">
              <a:lnSpc>
                <a:spcPct val="150000"/>
              </a:lnSpc>
            </a:pPr>
            <a:r>
              <a:rPr lang="en-US" sz="2400" dirty="0">
                <a:solidFill>
                  <a:schemeClr val="accent2">
                    <a:lumMod val="50000"/>
                  </a:schemeClr>
                </a:solidFill>
                <a:latin typeface="Calibri" panose="020F0502020204030204" pitchFamily="34" charset="0"/>
                <a:cs typeface="Calibri" panose="020F0502020204030204" pitchFamily="34" charset="0"/>
                <a:sym typeface="+mn-ea"/>
              </a:rPr>
              <a:t>and non-communicable disease.</a:t>
            </a:r>
            <a:endParaRPr lang="en-US" sz="2400" dirty="0">
              <a:solidFill>
                <a:schemeClr val="accent2">
                  <a:lumMod val="50000"/>
                </a:schemeClr>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p:blipFill>
        <p:spPr>
          <a:xfrm>
            <a:off x="0" y="0"/>
            <a:ext cx="12192000" cy="70180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t="-9000" b="-9000"/>
          </a:stretch>
        </a:blipFill>
        <a:effectLst/>
      </p:bgPr>
    </p:bg>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nvSpPr>
        <p:spPr>
          <a:xfrm>
            <a:off x="0"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music sheets folded to form a heart shape"/>
          <p:cNvPicPr>
            <a:picLocks noChangeAspect="1"/>
          </p:cNvPicPr>
          <p:nvPr/>
        </p:nvPicPr>
        <p:blipFill>
          <a:blip r:embed="rId2">
            <a:alphaModFix amt="30000"/>
            <a:duotone>
              <a:prstClr val="black"/>
              <a:prstClr val="white"/>
            </a:duotone>
          </a:blip>
          <a:srcRect l="14080" r="-1" b="-1"/>
          <a:stretch>
            <a:fillRect/>
          </a:stretch>
        </p:blipFill>
        <p:spPr>
          <a:xfrm>
            <a:off x="-154305" y="-179705"/>
            <a:ext cx="12198985" cy="7743825"/>
          </a:xfrm>
          <a:prstGeom prst="rect">
            <a:avLst/>
          </a:prstGeom>
        </p:spPr>
      </p:pic>
      <p:pic>
        <p:nvPicPr>
          <p:cNvPr id="4" name="Picture 3" descr="LITERARY CLUB – RASI INTERNATIONAL SCHOOL"/>
          <p:cNvPicPr>
            <a:picLocks noChangeAspect="1"/>
          </p:cNvPicPr>
          <p:nvPr/>
        </p:nvPicPr>
        <p:blipFill>
          <a:blip r:embed="rId3">
            <a:alphaModFix amt="30000"/>
            <a:duotone>
              <a:prstClr val="black"/>
              <a:prstClr val="white"/>
            </a:duotone>
          </a:blip>
          <a:srcRect l="17347" r="17390" b="2"/>
          <a:stretch>
            <a:fillRect/>
          </a:stretch>
        </p:blipFill>
        <p:spPr>
          <a:xfrm>
            <a:off x="8127365" y="0"/>
            <a:ext cx="1332230" cy="1395095"/>
          </a:xfrm>
          <a:prstGeom prst="rect">
            <a:avLst/>
          </a:prstGeom>
        </p:spPr>
      </p:pic>
      <p:sp>
        <p:nvSpPr>
          <p:cNvPr id="2" name="Title 1"/>
          <p:cNvSpPr>
            <a:spLocks noGrp="1"/>
          </p:cNvSpPr>
          <p:nvPr>
            <p:ph type="title"/>
          </p:nvPr>
        </p:nvSpPr>
        <p:spPr>
          <a:xfrm>
            <a:off x="708804" y="236363"/>
            <a:ext cx="6456141" cy="919625"/>
          </a:xfrm>
        </p:spPr>
        <p:txBody>
          <a:bodyPr vert="horz" lIns="91440" tIns="45720" rIns="91440" bIns="45720" rtlCol="0" anchor="b">
            <a:normAutofit fontScale="90000"/>
          </a:bodyPr>
          <a:lstStyle/>
          <a:p>
            <a:r>
              <a:rPr lang="en-US" sz="6600"/>
              <a:t>LITERARY CLUB</a:t>
            </a:r>
            <a:endParaRPr lang="en-US" sz="6600"/>
          </a:p>
        </p:txBody>
      </p:sp>
      <p:sp>
        <p:nvSpPr>
          <p:cNvPr id="3" name="TextBox 2"/>
          <p:cNvSpPr txBox="1"/>
          <p:nvPr/>
        </p:nvSpPr>
        <p:spPr>
          <a:xfrm>
            <a:off x="-7620" y="1423670"/>
            <a:ext cx="12196445" cy="4866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nSpc>
                <a:spcPct val="150000"/>
              </a:lnSpc>
            </a:pPr>
            <a:r>
              <a:rPr lang="en-US" sz="2400" b="1" dirty="0">
                <a:solidFill>
                  <a:srgbClr val="C00000"/>
                </a:solidFill>
                <a:latin typeface="Calibri" panose="020F0502020204030204" pitchFamily="34" charset="0"/>
                <a:cs typeface="Calibri" panose="020F0502020204030204" pitchFamily="34" charset="0"/>
                <a:sym typeface="+mn-ea"/>
              </a:rPr>
              <a:t>WEEK 2 				CLASS : VIII B			DATE  : 13.11.24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Topic :</a:t>
            </a:r>
            <a:r>
              <a:rPr lang="en-US" sz="2800" b="1" u="sng"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Pass the Hat</a:t>
            </a:r>
            <a:r>
              <a:rPr lang="en-US" sz="2800" dirty="0">
                <a:solidFill>
                  <a:srgbClr val="C00000"/>
                </a:solidFill>
                <a:latin typeface="Calibri" panose="020F0502020204030204" pitchFamily="34" charset="0"/>
                <a:cs typeface="Calibri" panose="020F0502020204030204" pitchFamily="34" charset="0"/>
                <a:sym typeface="+mn-ea"/>
              </a:rPr>
              <a:t>.</a:t>
            </a:r>
            <a:endParaRPr lang="en-US" sz="2800" u="sng"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Two groups will be formed. Each student in a group will write a question.Group 1 will sit in a circle and pass the hat till the music plays.When the music stops the person holding hat will take the question from the lot and answer it to gain a point. The Same will be repeated to all the members in the groups. The group with maximum point wins the game.(Group 2)</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Learning Outcome: </a:t>
            </a:r>
            <a:endParaRPr lang="en-US" sz="2800" b="1" u="sng"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200" b="1" dirty="0">
                <a:solidFill>
                  <a:srgbClr val="C00000"/>
                </a:solidFill>
                <a:latin typeface="Calibri" panose="020F0502020204030204" pitchFamily="34" charset="0"/>
                <a:cs typeface="Calibri" panose="020F0502020204030204" pitchFamily="34" charset="0"/>
                <a:sym typeface="+mn-ea"/>
              </a:rPr>
              <a:t>*</a:t>
            </a:r>
            <a:r>
              <a:rPr lang="en-US" sz="2200" dirty="0">
                <a:solidFill>
                  <a:srgbClr val="C00000"/>
                </a:solidFill>
                <a:latin typeface="Calibri" panose="020F0502020204030204" pitchFamily="34" charset="0"/>
                <a:cs typeface="Calibri" panose="020F0502020204030204" pitchFamily="34" charset="0"/>
                <a:sym typeface="+mn-ea"/>
              </a:rPr>
              <a:t>Improves vocabulary, communication skill as well as ability to frame questions.</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200" dirty="0">
                <a:solidFill>
                  <a:srgbClr val="C00000"/>
                </a:solidFill>
                <a:latin typeface="Calibri" panose="020F0502020204030204" pitchFamily="34" charset="0"/>
                <a:cs typeface="Calibri" panose="020F0502020204030204" pitchFamily="34" charset="0"/>
                <a:sym typeface="+mn-ea"/>
              </a:rPr>
              <a:t>*Enhances sportiveness and team spirit</a:t>
            </a:r>
            <a:endParaRPr lang="en-US" sz="2200"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t="-9000" b="-9000"/>
          </a:stretch>
        </a:blipFill>
        <a:effectLst/>
      </p:bgPr>
    </p:bg>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nvSpPr>
        <p:spPr>
          <a:xfrm>
            <a:off x="0"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music sheets folded to form a heart shape"/>
          <p:cNvPicPr>
            <a:picLocks noChangeAspect="1"/>
          </p:cNvPicPr>
          <p:nvPr/>
        </p:nvPicPr>
        <p:blipFill>
          <a:blip r:embed="rId2">
            <a:alphaModFix amt="30000"/>
            <a:duotone>
              <a:prstClr val="black"/>
              <a:prstClr val="white"/>
            </a:duotone>
          </a:blip>
          <a:srcRect l="14080" r="-1" b="-1"/>
          <a:stretch>
            <a:fillRect/>
          </a:stretch>
        </p:blipFill>
        <p:spPr>
          <a:xfrm>
            <a:off x="-154305" y="-179705"/>
            <a:ext cx="12198985" cy="7743825"/>
          </a:xfrm>
          <a:prstGeom prst="rect">
            <a:avLst/>
          </a:prstGeom>
        </p:spPr>
      </p:pic>
      <p:pic>
        <p:nvPicPr>
          <p:cNvPr id="4" name="Picture 3" descr="LITERARY CLUB – RASI INTERNATIONAL SCHOOL"/>
          <p:cNvPicPr>
            <a:picLocks noChangeAspect="1"/>
          </p:cNvPicPr>
          <p:nvPr/>
        </p:nvPicPr>
        <p:blipFill>
          <a:blip r:embed="rId3">
            <a:alphaModFix amt="30000"/>
            <a:duotone>
              <a:prstClr val="black"/>
              <a:prstClr val="white"/>
            </a:duotone>
          </a:blip>
          <a:srcRect l="17347" r="17390" b="2"/>
          <a:stretch>
            <a:fillRect/>
          </a:stretch>
        </p:blipFill>
        <p:spPr>
          <a:xfrm>
            <a:off x="8127365" y="0"/>
            <a:ext cx="1332230" cy="1395095"/>
          </a:xfrm>
          <a:prstGeom prst="rect">
            <a:avLst/>
          </a:prstGeom>
        </p:spPr>
      </p:pic>
      <p:sp>
        <p:nvSpPr>
          <p:cNvPr id="2" name="Title 1"/>
          <p:cNvSpPr>
            <a:spLocks noGrp="1"/>
          </p:cNvSpPr>
          <p:nvPr>
            <p:ph type="title"/>
          </p:nvPr>
        </p:nvSpPr>
        <p:spPr>
          <a:xfrm>
            <a:off x="708804" y="236363"/>
            <a:ext cx="6456141" cy="919625"/>
          </a:xfrm>
        </p:spPr>
        <p:txBody>
          <a:bodyPr vert="horz" lIns="91440" tIns="45720" rIns="91440" bIns="45720" rtlCol="0" anchor="b">
            <a:normAutofit fontScale="90000"/>
          </a:bodyPr>
          <a:lstStyle/>
          <a:p>
            <a:r>
              <a:rPr lang="en-US" sz="6600"/>
              <a:t>LITERARY CLUB</a:t>
            </a:r>
            <a:endParaRPr lang="en-US" sz="6600"/>
          </a:p>
        </p:txBody>
      </p:sp>
      <p:sp>
        <p:nvSpPr>
          <p:cNvPr id="3" name="TextBox 2"/>
          <p:cNvSpPr txBox="1"/>
          <p:nvPr/>
        </p:nvSpPr>
        <p:spPr>
          <a:xfrm>
            <a:off x="-7620" y="1423670"/>
            <a:ext cx="12196445" cy="4866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noAutofit/>
          </a:bodyPr>
          <a:lstStyle/>
          <a:p>
            <a:pPr>
              <a:lnSpc>
                <a:spcPct val="150000"/>
              </a:lnSpc>
            </a:pPr>
            <a:r>
              <a:rPr lang="en-US" sz="2400" b="1" dirty="0">
                <a:solidFill>
                  <a:srgbClr val="C00000"/>
                </a:solidFill>
                <a:latin typeface="Calibri" panose="020F0502020204030204" pitchFamily="34" charset="0"/>
                <a:cs typeface="Calibri" panose="020F0502020204030204" pitchFamily="34" charset="0"/>
                <a:sym typeface="+mn-ea"/>
              </a:rPr>
              <a:t>WEEK 3 				CLASS : VIII B			DATE  : 27.11.24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Topic :</a:t>
            </a:r>
            <a:r>
              <a:rPr lang="en-US" sz="2800" b="1" u="sng"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Role Play</a:t>
            </a:r>
            <a:r>
              <a:rPr lang="en-US" sz="2800" dirty="0">
                <a:solidFill>
                  <a:srgbClr val="C00000"/>
                </a:solidFill>
                <a:latin typeface="Calibri" panose="020F0502020204030204" pitchFamily="34" charset="0"/>
                <a:cs typeface="Calibri" panose="020F0502020204030204" pitchFamily="34" charset="0"/>
                <a:sym typeface="+mn-ea"/>
              </a:rPr>
              <a:t>.</a:t>
            </a:r>
            <a:endParaRPr lang="en-US" sz="2800" u="sng"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Each student will enact their favourite character or role model.</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400" b="1" u="sng" dirty="0">
                <a:solidFill>
                  <a:srgbClr val="C00000"/>
                </a:solidFill>
                <a:latin typeface="Calibri" panose="020F0502020204030204" pitchFamily="34" charset="0"/>
                <a:cs typeface="Calibri" panose="020F0502020204030204" pitchFamily="34" charset="0"/>
                <a:sym typeface="+mn-ea"/>
              </a:rPr>
              <a:t>Learning Outcome: </a:t>
            </a:r>
            <a:endParaRPr lang="en-US" sz="2800" b="1" u="sng"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200" dirty="0">
                <a:solidFill>
                  <a:srgbClr val="C00000"/>
                </a:solidFill>
                <a:latin typeface="Calibri" panose="020F0502020204030204" pitchFamily="34" charset="0"/>
                <a:cs typeface="Calibri" panose="020F0502020204030204" pitchFamily="34" charset="0"/>
                <a:sym typeface="+mn-ea"/>
              </a:rPr>
              <a:t>*Improves the ability to act out and make sense of real life situations</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200" dirty="0">
                <a:solidFill>
                  <a:srgbClr val="C00000"/>
                </a:solidFill>
                <a:latin typeface="Calibri" panose="020F0502020204030204" pitchFamily="34" charset="0"/>
                <a:cs typeface="Calibri" panose="020F0502020204030204" pitchFamily="34" charset="0"/>
                <a:sym typeface="+mn-ea"/>
              </a:rPr>
              <a:t>*Develop social skills</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pPr>
            <a:r>
              <a:rPr lang="en-US" sz="2200" dirty="0">
                <a:solidFill>
                  <a:srgbClr val="C00000"/>
                </a:solidFill>
                <a:latin typeface="Calibri" panose="020F0502020204030204" pitchFamily="34" charset="0"/>
                <a:cs typeface="Calibri" panose="020F0502020204030204" pitchFamily="34" charset="0"/>
                <a:sym typeface="+mn-ea"/>
              </a:rPr>
              <a:t>*Learn to empathize ith others.</a:t>
            </a:r>
            <a:endParaRPr lang="en-US" sz="2200"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660" y="0"/>
            <a:ext cx="5282565" cy="1612265"/>
          </a:xfrm>
        </p:spPr>
        <p:txBody>
          <a:bodyPr>
            <a:normAutofit fontScale="90000"/>
          </a:bodyPr>
          <a:lstStyle/>
          <a:p>
            <a:r>
              <a:rPr lang="en-US" dirty="0">
                <a:gradFill>
                  <a:gsLst>
                    <a:gs pos="0">
                      <a:srgbClr val="E78529"/>
                    </a:gs>
                    <a:gs pos="100000">
                      <a:srgbClr val="311C23"/>
                    </a:gs>
                  </a:gsLst>
                  <a:lin ang="0" scaled="1"/>
                </a:gradFill>
                <a:latin typeface="Aharoni" panose="02010803020104030203"/>
                <a:cs typeface="Angsana New" panose="02020603050405020304"/>
              </a:rPr>
              <a:t>HOME SCIENCE CLUB</a:t>
            </a:r>
            <a:endParaRPr lang="en-US" dirty="0">
              <a:gradFill>
                <a:gsLst>
                  <a:gs pos="0">
                    <a:srgbClr val="E78529"/>
                  </a:gs>
                  <a:gs pos="100000">
                    <a:srgbClr val="311C23"/>
                  </a:gs>
                </a:gsLst>
                <a:lin ang="0" scaled="1"/>
              </a:gradFill>
            </a:endParaRPr>
          </a:p>
        </p:txBody>
      </p:sp>
      <p:pic>
        <p:nvPicPr>
          <p:cNvPr id="7" name="Picture 6" descr="Explosive Science Experiments for Kids to Do At Home- iMOM"/>
          <p:cNvPicPr>
            <a:picLocks noChangeAspect="1"/>
          </p:cNvPicPr>
          <p:nvPr/>
        </p:nvPicPr>
        <p:blipFill>
          <a:blip r:embed="rId1"/>
          <a:stretch>
            <a:fillRect/>
          </a:stretch>
        </p:blipFill>
        <p:spPr>
          <a:xfrm>
            <a:off x="8005445" y="222885"/>
            <a:ext cx="4192270" cy="2568575"/>
          </a:xfrm>
          <a:prstGeom prst="rect">
            <a:avLst/>
          </a:prstGeom>
        </p:spPr>
      </p:pic>
      <p:pic>
        <p:nvPicPr>
          <p:cNvPr id="8" name="Picture 7" descr="Tech issues and few practical activities impacts science teaching and ..."/>
          <p:cNvPicPr>
            <a:picLocks noChangeAspect="1"/>
          </p:cNvPicPr>
          <p:nvPr/>
        </p:nvPicPr>
        <p:blipFill>
          <a:blip r:embed="rId2"/>
          <a:stretch>
            <a:fillRect/>
          </a:stretch>
        </p:blipFill>
        <p:spPr>
          <a:xfrm>
            <a:off x="343535" y="127635"/>
            <a:ext cx="2157730" cy="2557145"/>
          </a:xfrm>
          <a:prstGeom prst="rect">
            <a:avLst/>
          </a:prstGeom>
        </p:spPr>
      </p:pic>
      <p:sp>
        <p:nvSpPr>
          <p:cNvPr id="10" name="Content Placeholder 9"/>
          <p:cNvSpPr>
            <a:spLocks noGrp="1"/>
          </p:cNvSpPr>
          <p:nvPr>
            <p:ph idx="1"/>
          </p:nvPr>
        </p:nvSpPr>
        <p:spPr>
          <a:xfrm>
            <a:off x="343535" y="2138680"/>
            <a:ext cx="11670030" cy="4401185"/>
          </a:xfrm>
        </p:spPr>
        <p:txBody>
          <a:bodyPr vert="horz" lIns="91440" tIns="45720" rIns="91440" bIns="45720" rtlCol="0" anchor="t">
            <a:noAutofit/>
          </a:bodyPr>
          <a:lstStyle/>
          <a:p>
            <a:pPr>
              <a:lnSpc>
                <a:spcPct val="150000"/>
              </a:lnSpc>
              <a:buNone/>
            </a:pPr>
            <a:r>
              <a:rPr lang="en-US" sz="6000" b="1" dirty="0">
                <a:latin typeface="STXinwei"/>
                <a:ea typeface="+mn-lt"/>
                <a:cs typeface="+mn-lt"/>
              </a:rPr>
              <a:t>    </a:t>
            </a:r>
            <a:r>
              <a:rPr lang="en-US" sz="2400" b="1" dirty="0">
                <a:solidFill>
                  <a:srgbClr val="C00000"/>
                </a:solidFill>
                <a:latin typeface="Calibri" panose="020F0502020204030204" pitchFamily="34" charset="0"/>
                <a:cs typeface="Calibri" panose="020F0502020204030204" pitchFamily="34" charset="0"/>
                <a:sym typeface="+mn-ea"/>
              </a:rPr>
              <a:t>WEEK 1 		CLASS : V B &amp; C			DATE  : 6.11.24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Topic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Exercise and Fitness.</a:t>
            </a:r>
            <a:endParaRPr lang="en-US" sz="2200" u="sng"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Explaining the significance of physical exercise and its relationship with the fitness of the</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200" dirty="0">
                <a:solidFill>
                  <a:srgbClr val="C00000"/>
                </a:solidFill>
                <a:latin typeface="Calibri" panose="020F0502020204030204" pitchFamily="34" charset="0"/>
                <a:cs typeface="Calibri" panose="020F0502020204030204" pitchFamily="34" charset="0"/>
                <a:sym typeface="+mn-ea"/>
              </a:rPr>
              <a:t>body.</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Learning Outcome</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dirty="0">
                <a:solidFill>
                  <a:srgbClr val="C00000"/>
                </a:solidFill>
                <a:latin typeface="Calibri" panose="020F0502020204030204" pitchFamily="34" charset="0"/>
                <a:cs typeface="Calibri" panose="020F0502020204030204" pitchFamily="34" charset="0"/>
                <a:sym typeface="+mn-ea"/>
              </a:rPr>
              <a:t>Children will u</a:t>
            </a:r>
            <a:r>
              <a:rPr lang="en-US" sz="2200" dirty="0">
                <a:solidFill>
                  <a:srgbClr val="C00000"/>
                </a:solidFill>
                <a:latin typeface="Calibri" panose="020F0502020204030204" pitchFamily="34" charset="0"/>
                <a:cs typeface="Calibri" panose="020F0502020204030204" pitchFamily="34" charset="0"/>
                <a:sym typeface="+mn-ea"/>
              </a:rPr>
              <a:t>nderstand the role of physical activity in maintaining good health.</a:t>
            </a:r>
            <a:endParaRPr lang="en-US" sz="2200"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660" y="0"/>
            <a:ext cx="5282565" cy="1612265"/>
          </a:xfrm>
        </p:spPr>
        <p:txBody>
          <a:bodyPr>
            <a:normAutofit fontScale="90000"/>
          </a:bodyPr>
          <a:lstStyle/>
          <a:p>
            <a:r>
              <a:rPr lang="en-US" dirty="0">
                <a:gradFill>
                  <a:gsLst>
                    <a:gs pos="0">
                      <a:srgbClr val="E78529"/>
                    </a:gs>
                    <a:gs pos="100000">
                      <a:srgbClr val="311C23"/>
                    </a:gs>
                  </a:gsLst>
                  <a:lin ang="0" scaled="1"/>
                </a:gradFill>
                <a:latin typeface="Aharoni" panose="02010803020104030203"/>
                <a:cs typeface="Angsana New" panose="02020603050405020304"/>
              </a:rPr>
              <a:t>HOME SCIENCE CLUB</a:t>
            </a:r>
            <a:endParaRPr lang="en-US" dirty="0">
              <a:gradFill>
                <a:gsLst>
                  <a:gs pos="0">
                    <a:srgbClr val="E78529"/>
                  </a:gs>
                  <a:gs pos="100000">
                    <a:srgbClr val="311C23"/>
                  </a:gs>
                </a:gsLst>
                <a:lin ang="0" scaled="1"/>
              </a:gradFill>
            </a:endParaRPr>
          </a:p>
        </p:txBody>
      </p:sp>
      <p:pic>
        <p:nvPicPr>
          <p:cNvPr id="7" name="Picture 6" descr="Explosive Science Experiments for Kids to Do At Home- iMOM"/>
          <p:cNvPicPr>
            <a:picLocks noChangeAspect="1"/>
          </p:cNvPicPr>
          <p:nvPr/>
        </p:nvPicPr>
        <p:blipFill>
          <a:blip r:embed="rId1"/>
          <a:stretch>
            <a:fillRect/>
          </a:stretch>
        </p:blipFill>
        <p:spPr>
          <a:xfrm>
            <a:off x="8005445" y="222885"/>
            <a:ext cx="4192270" cy="2568575"/>
          </a:xfrm>
          <a:prstGeom prst="rect">
            <a:avLst/>
          </a:prstGeom>
        </p:spPr>
      </p:pic>
      <p:pic>
        <p:nvPicPr>
          <p:cNvPr id="8" name="Picture 7" descr="Tech issues and few practical activities impacts science teaching and ..."/>
          <p:cNvPicPr>
            <a:picLocks noChangeAspect="1"/>
          </p:cNvPicPr>
          <p:nvPr/>
        </p:nvPicPr>
        <p:blipFill>
          <a:blip r:embed="rId2"/>
          <a:stretch>
            <a:fillRect/>
          </a:stretch>
        </p:blipFill>
        <p:spPr>
          <a:xfrm>
            <a:off x="343535" y="127635"/>
            <a:ext cx="2157730" cy="2557145"/>
          </a:xfrm>
          <a:prstGeom prst="rect">
            <a:avLst/>
          </a:prstGeom>
        </p:spPr>
      </p:pic>
      <p:sp>
        <p:nvSpPr>
          <p:cNvPr id="10" name="Content Placeholder 9"/>
          <p:cNvSpPr>
            <a:spLocks noGrp="1"/>
          </p:cNvSpPr>
          <p:nvPr>
            <p:ph idx="1"/>
          </p:nvPr>
        </p:nvSpPr>
        <p:spPr>
          <a:xfrm>
            <a:off x="343535" y="2138680"/>
            <a:ext cx="11670030" cy="4401185"/>
          </a:xfrm>
        </p:spPr>
        <p:txBody>
          <a:bodyPr vert="horz" lIns="91440" tIns="45720" rIns="91440" bIns="45720" rtlCol="0" anchor="t">
            <a:noAutofit/>
          </a:bodyPr>
          <a:lstStyle/>
          <a:p>
            <a:pPr>
              <a:lnSpc>
                <a:spcPct val="150000"/>
              </a:lnSpc>
              <a:buNone/>
            </a:pPr>
            <a:r>
              <a:rPr lang="en-US" sz="6000" b="1" dirty="0">
                <a:latin typeface="STXinwei"/>
                <a:ea typeface="+mn-lt"/>
                <a:cs typeface="+mn-lt"/>
              </a:rPr>
              <a:t>    </a:t>
            </a:r>
            <a:r>
              <a:rPr lang="en-US" sz="2400" b="1" dirty="0">
                <a:solidFill>
                  <a:srgbClr val="C00000"/>
                </a:solidFill>
                <a:latin typeface="Calibri" panose="020F0502020204030204" pitchFamily="34" charset="0"/>
                <a:cs typeface="Calibri" panose="020F0502020204030204" pitchFamily="34" charset="0"/>
                <a:sym typeface="+mn-ea"/>
              </a:rPr>
              <a:t>WEEK 2 		CLASS : V B &amp; C			DATE  : 13.11.24</a:t>
            </a:r>
            <a:endParaRPr lang="en-US" sz="2400" b="1"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Topic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Exercise and Fitness.</a:t>
            </a:r>
            <a:endParaRPr lang="en-US" sz="2200" u="sng"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Activity </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Introduce various methods of body exercises – Yoga, Aerobics, Zumba, Drill.</a:t>
            </a:r>
            <a:endParaRPr lang="en-US" sz="2200" dirty="0">
              <a:solidFill>
                <a:srgbClr val="C00000"/>
              </a:solidFill>
              <a:latin typeface="Calibri" panose="020F0502020204030204" pitchFamily="34" charset="0"/>
              <a:cs typeface="Calibri" panose="020F0502020204030204" pitchFamily="34" charset="0"/>
              <a:sym typeface="+mn-ea"/>
            </a:endParaRPr>
          </a:p>
          <a:p>
            <a:pPr>
              <a:lnSpc>
                <a:spcPct val="150000"/>
              </a:lnSpc>
              <a:buNone/>
            </a:pPr>
            <a:r>
              <a:rPr lang="en-US" sz="2400" b="1" u="sng" dirty="0">
                <a:solidFill>
                  <a:srgbClr val="C00000"/>
                </a:solidFill>
                <a:latin typeface="Calibri" panose="020F0502020204030204" pitchFamily="34" charset="0"/>
                <a:cs typeface="Calibri" panose="020F0502020204030204" pitchFamily="34" charset="0"/>
                <a:sym typeface="+mn-ea"/>
              </a:rPr>
              <a:t>Learning Outcome</a:t>
            </a:r>
            <a:r>
              <a:rPr lang="en-US" sz="2400" b="1" dirty="0">
                <a:solidFill>
                  <a:srgbClr val="C00000"/>
                </a:solidFill>
                <a:latin typeface="Calibri" panose="020F0502020204030204" pitchFamily="34" charset="0"/>
                <a:cs typeface="Calibri" panose="020F0502020204030204" pitchFamily="34" charset="0"/>
                <a:sym typeface="+mn-ea"/>
              </a:rPr>
              <a:t>:  </a:t>
            </a:r>
            <a:r>
              <a:rPr lang="en-US" sz="2200" dirty="0">
                <a:solidFill>
                  <a:srgbClr val="C00000"/>
                </a:solidFill>
                <a:latin typeface="Calibri" panose="020F0502020204030204" pitchFamily="34" charset="0"/>
                <a:cs typeface="Calibri" panose="020F0502020204030204" pitchFamily="34" charset="0"/>
                <a:sym typeface="+mn-ea"/>
              </a:rPr>
              <a:t>To help children understand about the different approaches of doing exercises.</a:t>
            </a:r>
            <a:endParaRPr lang="en-US" sz="2200"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17156</Words>
  <Application>WPS Presentation</Application>
  <PresentationFormat>Widescreen</PresentationFormat>
  <Paragraphs>399</Paragraphs>
  <Slides>53</Slides>
  <Notes>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53</vt:i4>
      </vt:variant>
    </vt:vector>
  </HeadingPairs>
  <TitlesOfParts>
    <vt:vector size="73" baseType="lpstr">
      <vt:lpstr>Arial</vt:lpstr>
      <vt:lpstr>SimSun</vt:lpstr>
      <vt:lpstr>Wingdings</vt:lpstr>
      <vt:lpstr>Avenir Next LT Pro</vt:lpstr>
      <vt:lpstr>Segoe Print</vt:lpstr>
      <vt:lpstr>Elephant</vt:lpstr>
      <vt:lpstr>Calibri</vt:lpstr>
      <vt:lpstr>Aharoni</vt:lpstr>
      <vt:lpstr>Angsana New</vt:lpstr>
      <vt:lpstr>STXinwei</vt:lpstr>
      <vt:lpstr>Microsoft YaHei</vt:lpstr>
      <vt:lpstr>Arial Unicode MS</vt:lpstr>
      <vt:lpstr>Aharoni</vt:lpstr>
      <vt:lpstr>Angsana New</vt:lpstr>
      <vt:lpstr>FangSong</vt:lpstr>
      <vt:lpstr>Dynapuff Bold</vt:lpstr>
      <vt:lpstr>Calibri</vt:lpstr>
      <vt:lpstr>Canva Sans Bold</vt:lpstr>
      <vt:lpstr>Office Theme</vt:lpstr>
      <vt:lpstr>Blue Waves</vt:lpstr>
      <vt:lpstr>PowerPoint 演示文稿</vt:lpstr>
      <vt:lpstr>PowerPoint 演示文稿</vt:lpstr>
      <vt:lpstr>PowerPoint 演示文稿</vt:lpstr>
      <vt:lpstr>PowerPoint 演示文稿</vt:lpstr>
      <vt:lpstr>LITERARY CLUB</vt:lpstr>
      <vt:lpstr>LITERARY CLUB</vt:lpstr>
      <vt:lpstr>LITERARY CLUB</vt:lpstr>
      <vt:lpstr>HOME SCIENCE CLUB</vt:lpstr>
      <vt:lpstr>HOME SCIENCE CLUB</vt:lpstr>
      <vt:lpstr>HOME SCIENCE CLUB</vt:lpstr>
      <vt:lpstr>PowerPoint 演示文稿</vt:lpstr>
      <vt:lpstr>PowerPoint 演示文稿</vt:lpstr>
      <vt:lpstr>PowerPoint 演示文稿</vt:lpstr>
      <vt:lpstr>PowerPoint 演示文稿</vt:lpstr>
      <vt:lpstr>PowerPoint 演示文稿</vt:lpstr>
      <vt:lpstr>PowerPoint 演示文稿</vt:lpstr>
      <vt:lpstr>SPORTS CLUB</vt:lpstr>
      <vt:lpstr>SPORTS CLUB</vt:lpstr>
      <vt:lpstr>SPORTS CLUB</vt:lpstr>
      <vt:lpstr>PHILATELY CLUB</vt:lpstr>
      <vt:lpstr>PHILATELY CLUB</vt:lpstr>
      <vt:lpstr>PHILATELY CLUB</vt:lpstr>
      <vt:lpstr>PowerPoint 演示文稿</vt:lpstr>
      <vt:lpstr>PowerPoint 演示文稿</vt:lpstr>
      <vt:lpstr>PowerPoint 演示文稿</vt:lpstr>
      <vt:lpstr>PowerPoint 演示文稿</vt:lpstr>
      <vt:lpstr>PowerPoint 演示文稿</vt:lpstr>
      <vt:lpstr>PowerPoint 演示文稿</vt:lpstr>
      <vt:lpstr>LOVELY SINGING CLUB</vt:lpstr>
      <vt:lpstr>LOVELY SINGING CLUB</vt:lpstr>
      <vt:lpstr>LOVELY SINGING CLUB</vt:lpstr>
      <vt:lpstr>DISASTER MANAGEMENT CLUB</vt:lpstr>
      <vt:lpstr>DISASTER MANAGEMENT CLUB</vt:lpstr>
      <vt:lpstr>DISASTER MANAGEMENT CLUB</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HEALTH AND WELLNESS CLUB</vt:lpstr>
      <vt:lpstr>HEALTH AND WELLNESS CLUB</vt:lpstr>
      <vt:lpstr>HEALTH AND WELLNESS CLUB</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adhva</dc:creator>
  <cp:lastModifiedBy>vijayalakshmi</cp:lastModifiedBy>
  <cp:revision>1051</cp:revision>
  <dcterms:created xsi:type="dcterms:W3CDTF">2013-07-15T20:26:00Z</dcterms:created>
  <dcterms:modified xsi:type="dcterms:W3CDTF">2024-10-17T04:56:29Z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A0254DDFC46D4D9BBD955325BB6002B1_13</vt:lpwstr>
  </property>
  <property fmtid="{D5CDD505-2E9C-101B-9397-08002B2CF9AE}" pid="3" name="KSOProductBuildVer">
    <vt:lpwstr>1033-12.2.0.18283</vt:lpwstr>
  </property>
</Properties>
</file>